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6"/>
  </p:notesMasterIdLst>
  <p:handoutMasterIdLst>
    <p:handoutMasterId r:id="rId27"/>
  </p:handoutMasterIdLst>
  <p:sldIdLst>
    <p:sldId id="256" r:id="rId5"/>
    <p:sldId id="412" r:id="rId6"/>
    <p:sldId id="413" r:id="rId7"/>
    <p:sldId id="395" r:id="rId8"/>
    <p:sldId id="397" r:id="rId9"/>
    <p:sldId id="394" r:id="rId10"/>
    <p:sldId id="400" r:id="rId11"/>
    <p:sldId id="390" r:id="rId12"/>
    <p:sldId id="402" r:id="rId13"/>
    <p:sldId id="401" r:id="rId14"/>
    <p:sldId id="391" r:id="rId15"/>
    <p:sldId id="403" r:id="rId16"/>
    <p:sldId id="404" r:id="rId17"/>
    <p:sldId id="407" r:id="rId18"/>
    <p:sldId id="410" r:id="rId19"/>
    <p:sldId id="411" r:id="rId20"/>
    <p:sldId id="409" r:id="rId21"/>
    <p:sldId id="405" r:id="rId22"/>
    <p:sldId id="385" r:id="rId23"/>
    <p:sldId id="383" r:id="rId24"/>
    <p:sldId id="317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E4737E6-0A0A-4422-A5C6-611A14F422CF}" v="1" dt="2023-06-02T01:24:58.977"/>
    <p1510:client id="{A6C0D7A5-D783-4A4E-9074-6D82EFF7E857}" v="6" dt="2023-06-01T11:24:31.443"/>
  </p1510:revLst>
</p1510:revInfo>
</file>

<file path=ppt/tableStyles.xml><?xml version="1.0" encoding="utf-8"?>
<a:tblStyleLst xmlns:a="http://schemas.openxmlformats.org/drawingml/2006/main" def="{5C22544A-7EE6-4342-B048-85BDC9FD1C3A}"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771" autoAdjust="0"/>
    <p:restoredTop sz="78775" autoAdjust="0"/>
  </p:normalViewPr>
  <p:slideViewPr>
    <p:cSldViewPr snapToGrid="0">
      <p:cViewPr>
        <p:scale>
          <a:sx n="66" d="100"/>
          <a:sy n="66" d="100"/>
        </p:scale>
        <p:origin x="600" y="-524"/>
      </p:cViewPr>
      <p:guideLst/>
    </p:cSldViewPr>
  </p:slideViewPr>
  <p:notesTextViewPr>
    <p:cViewPr>
      <p:scale>
        <a:sx n="98" d="100"/>
        <a:sy n="98" d="100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박 수호" userId="95833685841b25db" providerId="LiveId" clId="{B2452E17-C46C-4402-B36E-F93BDA26322B}"/>
    <pc:docChg chg="custSel modSld">
      <pc:chgData name="박 수호" userId="95833685841b25db" providerId="LiveId" clId="{B2452E17-C46C-4402-B36E-F93BDA26322B}" dt="2023-06-02T03:39:08.687" v="95" actId="20577"/>
      <pc:docMkLst>
        <pc:docMk/>
      </pc:docMkLst>
      <pc:sldChg chg="modSp mod">
        <pc:chgData name="박 수호" userId="95833685841b25db" providerId="LiveId" clId="{B2452E17-C46C-4402-B36E-F93BDA26322B}" dt="2023-06-02T03:39:08.687" v="95" actId="20577"/>
        <pc:sldMkLst>
          <pc:docMk/>
          <pc:sldMk cId="3856079924" sldId="317"/>
        </pc:sldMkLst>
        <pc:spChg chg="mod">
          <ac:chgData name="박 수호" userId="95833685841b25db" providerId="LiveId" clId="{B2452E17-C46C-4402-B36E-F93BDA26322B}" dt="2023-06-02T03:39:08.687" v="95" actId="20577"/>
          <ac:spMkLst>
            <pc:docMk/>
            <pc:sldMk cId="3856079924" sldId="317"/>
            <ac:spMk id="6" creationId="{58C4465A-0F3B-BFD4-BE8F-354415987CAA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EC026C9-4C52-4B60-A858-A50E4BE56DA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6160113-35DB-4BB4-9269-631D6FEB5E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10D272-305C-421E-A9EF-95D63D599B42}" type="datetimeFigureOut">
              <a:rPr lang="en-US" smtClean="0"/>
              <a:t>6/2/2023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40E5BB-A291-4B94-8433-B9D3F16854C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57D678-038E-42A6-961E-EAB034DB470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DE7DFA-63CC-4ED7-B30E-ACF88B4B89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0912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E16E63-7886-43BC-8DD4-4F14C3DD7360}" type="datetimeFigureOut">
              <a:rPr lang="en-US" smtClean="0"/>
              <a:t>6/2/2023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8C5307-140F-447F-BCBA-BB92E3A290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1543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8C5307-140F-447F-BCBA-BB92E3A2906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1214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Connect this function to your implementation.</a:t>
            </a:r>
          </a:p>
          <a:p>
            <a:r>
              <a:rPr lang="en-US" altLang="ko-KR" dirty="0"/>
              <a:t>We also provide command for generating animation.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8C5307-140F-447F-BCBA-BB92E3A2906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1679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Simply connecting custom event to our function, you can play the generated animation.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8C5307-140F-447F-BCBA-BB92E3A2906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586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8C5307-140F-447F-BCBA-BB92E3A2906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5779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Actually 2, 3 is not separated step. Instead of generating animation on the source skeleton, apply the motion to target skeleton.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8C5307-140F-447F-BCBA-BB92E3A2906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2206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8C5307-140F-447F-BCBA-BB92E3A2906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6890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This is our retarget goal. You might say you already done it. But it’s not in runtime. We have to do it in runtime.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8C5307-140F-447F-BCBA-BB92E3A2906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4948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8C5307-140F-447F-BCBA-BB92E3A2906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5910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8C5307-140F-447F-BCBA-BB92E3A2906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4052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8C5307-140F-447F-BCBA-BB92E3A2906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3320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8C5307-140F-447F-BCBA-BB92E3A2906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7898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8C5307-140F-447F-BCBA-BB92E3A2906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5766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Aug </a:t>
            </a:r>
            <a:r>
              <a:rPr lang="ko-KR" altLang="en-US" dirty="0"/>
              <a:t>전과 후의 단어 수 결과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8C5307-140F-447F-BCBA-BB92E3A2906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84492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ea typeface="맑은 고딕"/>
                <a:cs typeface="Calibri"/>
              </a:rPr>
              <a:t>감정을 나타내는 모션을 평가하는 것은 </a:t>
            </a:r>
            <a:r>
              <a:rPr lang="ko-KR" altLang="en-US" dirty="0" err="1">
                <a:ea typeface="맑은 고딕"/>
                <a:cs typeface="Calibri"/>
              </a:rPr>
              <a:t>굉창히</a:t>
            </a:r>
            <a:r>
              <a:rPr lang="ko-KR" altLang="en-US" dirty="0">
                <a:ea typeface="맑은 고딕"/>
                <a:cs typeface="Calibri"/>
              </a:rPr>
              <a:t> 애매할 수 있다</a:t>
            </a:r>
            <a:r>
              <a:rPr lang="en-US" altLang="ko-KR" dirty="0">
                <a:ea typeface="맑은 고딕"/>
                <a:cs typeface="Calibri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8C5307-140F-447F-BCBA-BB92E3A2906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1414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Our original implementation. Unreal engine part pipeline is restructured.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8C5307-140F-447F-BCBA-BB92E3A2906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5197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It’s new version. we introduced </a:t>
            </a:r>
            <a:r>
              <a:rPr lang="en-US" altLang="ko-KR" dirty="0" err="1"/>
              <a:t>PluginManager</a:t>
            </a:r>
            <a:r>
              <a:rPr lang="en-US" altLang="ko-KR" dirty="0"/>
              <a:t> to control our plugin more easily.</a:t>
            </a:r>
          </a:p>
          <a:p>
            <a:r>
              <a:rPr lang="en-US" altLang="ko-KR" dirty="0"/>
              <a:t>Instead of exporting animation sequence from </a:t>
            </a:r>
            <a:r>
              <a:rPr lang="en-US" altLang="ko-KR" dirty="0" err="1"/>
              <a:t>fbx</a:t>
            </a:r>
            <a:r>
              <a:rPr lang="en-US" altLang="ko-KR" dirty="0"/>
              <a:t> and retarget later, we combined does step.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8C5307-140F-447F-BCBA-BB92E3A2906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1768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8C5307-140F-447F-BCBA-BB92E3A2906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08621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Plugin manager is in charge of…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8C5307-140F-447F-BCBA-BB92E3A2906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2761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Character component is plugin component that will be attached to a character that will play animation.</a:t>
            </a:r>
          </a:p>
          <a:p>
            <a:r>
              <a:rPr lang="en-US" altLang="ko-KR" dirty="0"/>
              <a:t>Connect our plugin to a user </a:t>
            </a:r>
            <a:r>
              <a:rPr lang="en-US" altLang="ko-KR" dirty="0" err="1"/>
              <a:t>characater</a:t>
            </a:r>
            <a:endParaRPr lang="en-US" altLang="ko-KR" dirty="0"/>
          </a:p>
          <a:p>
            <a:r>
              <a:rPr lang="en-US" altLang="ko-KR" dirty="0"/>
              <a:t>Offers three blueprint functions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8C5307-140F-447F-BCBA-BB92E3A2906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6384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8C5307-140F-447F-BCBA-BB92E3A2906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1686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Set </a:t>
            </a:r>
            <a:r>
              <a:rPr lang="en-US" altLang="ko-KR" dirty="0" err="1"/>
              <a:t>IKRig</a:t>
            </a:r>
            <a:r>
              <a:rPr lang="en-US" altLang="ko-KR" dirty="0"/>
              <a:t> and character.</a:t>
            </a:r>
          </a:p>
          <a:p>
            <a:r>
              <a:rPr lang="en-US" altLang="ko-KR" dirty="0" err="1"/>
              <a:t>IKRig</a:t>
            </a:r>
            <a:r>
              <a:rPr lang="en-US" altLang="ko-KR" dirty="0"/>
              <a:t> contains </a:t>
            </a:r>
            <a:r>
              <a:rPr lang="en-US" altLang="ko-KR" dirty="0" err="1"/>
              <a:t>bonechain</a:t>
            </a:r>
            <a:r>
              <a:rPr lang="en-US" altLang="ko-KR" dirty="0"/>
              <a:t> information. Which target bone will be mapped to our source bone.</a:t>
            </a:r>
          </a:p>
          <a:p>
            <a:r>
              <a:rPr lang="en-US" altLang="ko-KR" dirty="0"/>
              <a:t>Set character which character you want to apply the generated animation to.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8C5307-140F-447F-BCBA-BB92E3A2906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2854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4FD2957-8595-499F-896A-E9A0888D05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C44A184-010C-483F-8B5A-3D1E7E6EF9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81153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CAB4C3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582A2E2-E6DD-4321-B03A-F6C071C1BB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9044" y="753034"/>
            <a:ext cx="6815446" cy="3887390"/>
          </a:xfrm>
        </p:spPr>
        <p:txBody>
          <a:bodyPr anchor="t">
            <a:normAutofit/>
          </a:bodyPr>
          <a:lstStyle>
            <a:lvl1pPr>
              <a:defRPr sz="8500" spc="-20" baseline="0">
                <a:solidFill>
                  <a:schemeClr val="bg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D21B6D9B-E3FB-48D2-A477-5B73E22166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9045" y="4640424"/>
            <a:ext cx="6437555" cy="1303176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ko-KR" altLang="en-US"/>
              <a:t>클릭하여 마스터 부제목 스타일 편집</a:t>
            </a:r>
            <a:endParaRPr lang="en-US"/>
          </a:p>
        </p:txBody>
      </p:sp>
      <p:sp>
        <p:nvSpPr>
          <p:cNvPr id="18" name="Picture Placeholder 16">
            <a:extLst>
              <a:ext uri="{FF2B5EF4-FFF2-40B4-BE49-F238E27FC236}">
                <a16:creationId xmlns:a16="http://schemas.microsoft.com/office/drawing/2014/main" id="{38823550-6B12-4BFD-9C91-668B623E353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113533" y="0"/>
            <a:ext cx="4082983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to add photo</a:t>
            </a:r>
          </a:p>
        </p:txBody>
      </p:sp>
    </p:spTree>
    <p:extLst>
      <p:ext uri="{BB962C8B-B14F-4D97-AF65-F5344CB8AC3E}">
        <p14:creationId xmlns:p14="http://schemas.microsoft.com/office/powerpoint/2010/main" val="37062243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5F516FD-E4AF-4BA2-902A-DA46746557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504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F0F480-E13D-4322-ADF4-56769DC5AF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49680" y="190500"/>
            <a:ext cx="10036292" cy="773776"/>
          </a:xfrm>
        </p:spPr>
        <p:txBody>
          <a:bodyPr anchor="ctr"/>
          <a:lstStyle>
            <a:lvl1pPr algn="r">
              <a:lnSpc>
                <a:spcPct val="100000"/>
              </a:lnSpc>
              <a:defRPr spc="-2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2" name="Text Placeholder 30">
            <a:extLst>
              <a:ext uri="{FF2B5EF4-FFF2-40B4-BE49-F238E27FC236}">
                <a16:creationId xmlns:a16="http://schemas.microsoft.com/office/drawing/2014/main" id="{7F0BA818-CA3B-46FD-9A79-7BDC1D9CA71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09243" y="1764139"/>
            <a:ext cx="4756714" cy="5976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4EAD007E-B9BB-4C9F-BDC8-127A77F0F96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09243" y="2374900"/>
            <a:ext cx="4756714" cy="3365500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4" name="Text Placeholder 30">
            <a:extLst>
              <a:ext uri="{FF2B5EF4-FFF2-40B4-BE49-F238E27FC236}">
                <a16:creationId xmlns:a16="http://schemas.microsoft.com/office/drawing/2014/main" id="{9ECBA1DE-781A-4AA7-86CA-0EBE52A9B41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57467" y="1764031"/>
            <a:ext cx="4756714" cy="5976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53A9CA10-3BBC-41E7-A34E-C6CCFEC8205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57467" y="2374900"/>
            <a:ext cx="4756714" cy="3365500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27F3D4E9-1171-434D-AA71-EA27F72E0D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0"/>
            <a:ext cx="4837176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Presentation title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57A29A0D-15CB-4460-9435-7E7D645346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/>
                </a:solidFill>
              </a:rPr>
              <a:t>20XX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8B6F95C2-7834-44D3-B93B-79D944E12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93628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E97352E-C52D-43BE-BCE2-2D71FE0353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504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92051A8D-592F-40C1-A65D-E1F17B07C9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79600" y="183988"/>
            <a:ext cx="9406372" cy="803380"/>
          </a:xfrm>
        </p:spPr>
        <p:txBody>
          <a:bodyPr anchor="ctr"/>
          <a:lstStyle>
            <a:lvl1pPr algn="r">
              <a:lnSpc>
                <a:spcPct val="100000"/>
              </a:lnSpc>
              <a:defRPr spc="-2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8" name="Text Placeholder 30">
            <a:extLst>
              <a:ext uri="{FF2B5EF4-FFF2-40B4-BE49-F238E27FC236}">
                <a16:creationId xmlns:a16="http://schemas.microsoft.com/office/drawing/2014/main" id="{CF4C4703-C9D4-483C-8E41-17BB7193D01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51300" y="1764193"/>
            <a:ext cx="3327366" cy="5976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7393281D-B77A-4BB8-A3E2-49E0F1259DA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51193" y="2374899"/>
            <a:ext cx="3327366" cy="3485573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" name="Text Placeholder 30">
            <a:extLst>
              <a:ext uri="{FF2B5EF4-FFF2-40B4-BE49-F238E27FC236}">
                <a16:creationId xmlns:a16="http://schemas.microsoft.com/office/drawing/2014/main" id="{6B205DED-723B-48E3-AE9F-556696225CA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432317" y="1764193"/>
            <a:ext cx="3327366" cy="5976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77D63D24-8466-44F3-898F-5CBC42C7681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432317" y="2374899"/>
            <a:ext cx="3327366" cy="3485573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0" name="Text Placeholder 30">
            <a:extLst>
              <a:ext uri="{FF2B5EF4-FFF2-40B4-BE49-F238E27FC236}">
                <a16:creationId xmlns:a16="http://schemas.microsoft.com/office/drawing/2014/main" id="{F600D1D1-B6A8-4A4E-BC6A-897FE089CBE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25393" y="1764193"/>
            <a:ext cx="3327366" cy="5976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205F643-67E9-4E41-A65F-163C816090B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025393" y="2374899"/>
            <a:ext cx="3327366" cy="3485573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B0EF04CC-F1B1-495C-BA2F-F28A5D9715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0"/>
            <a:ext cx="4837176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Presentation title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657B66A6-EBC5-4A75-B938-7148B7A1262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/>
                </a:solidFill>
              </a:rPr>
              <a:t>20XX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D83DD707-C769-4868-9B2F-1BF7ABBCD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098077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74716EF3-1422-48C0-BC49-14FAC3550F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F2AAFDE-CB45-46CA-8961-8133FCA5F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40767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209C30D-AB58-482B-B553-F71367094E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264" y="776941"/>
            <a:ext cx="3209008" cy="5166659"/>
          </a:xfrm>
        </p:spPr>
        <p:txBody>
          <a:bodyPr anchor="b"/>
          <a:lstStyle>
            <a:lvl1pPr>
              <a:defRPr spc="-20" baseline="0">
                <a:solidFill>
                  <a:schemeClr val="bg1"/>
                </a:solidFill>
              </a:defRPr>
            </a:lvl1pPr>
          </a:lstStyle>
          <a:p>
            <a:r>
              <a:rPr lang="ko-KR" altLang="en-US">
                <a:solidFill>
                  <a:srgbClr val="FFFFFF"/>
                </a:solidFill>
              </a:rPr>
              <a:t>마스터 제목 스타일 편집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D946F5EF-2C45-4A87-A1DD-BD2A6FB91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9277" y="6356350"/>
            <a:ext cx="374904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9" name="Picture Placeholder 16">
            <a:extLst>
              <a:ext uri="{FF2B5EF4-FFF2-40B4-BE49-F238E27FC236}">
                <a16:creationId xmlns:a16="http://schemas.microsoft.com/office/drawing/2014/main" id="{B1A8891C-A2D4-4238-ABCE-62AB3A9121A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076700" y="0"/>
            <a:ext cx="4038600" cy="3429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20" name="Picture Placeholder 16">
            <a:extLst>
              <a:ext uri="{FF2B5EF4-FFF2-40B4-BE49-F238E27FC236}">
                <a16:creationId xmlns:a16="http://schemas.microsoft.com/office/drawing/2014/main" id="{7B51DFB6-C977-4551-BE38-57688D7FF0B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115300" y="0"/>
            <a:ext cx="4076701" cy="3429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24" name="Text Placeholder 21">
            <a:extLst>
              <a:ext uri="{FF2B5EF4-FFF2-40B4-BE49-F238E27FC236}">
                <a16:creationId xmlns:a16="http://schemas.microsoft.com/office/drawing/2014/main" id="{DFCFAED4-0A56-424D-BF74-4051B0BDA9A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64100" y="3841750"/>
            <a:ext cx="6599238" cy="2296083"/>
          </a:xfrm>
        </p:spPr>
        <p:txBody>
          <a:bodyPr>
            <a:normAutofit/>
          </a:bodyPr>
          <a:lstStyle>
            <a:lvl1pPr marL="342900" indent="-342900">
              <a:buFont typeface="Arial" panose="020B0604020202020204" pitchFamily="34" charset="0"/>
              <a:buChar char="•"/>
              <a:defRPr sz="2000"/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9188F17E-DD3B-4CCC-957F-5A691448846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/>
                </a:solidFill>
              </a:rPr>
              <a:t>20XX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2A0235C7-971D-4E52-B991-EFA44A9AF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44D815C-8BF3-4ECF-A945-A2A7C2983AF9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436725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83698AF-A86A-4D69-8272-76C9C1914A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228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9E2DC86-4009-449C-8F4E-779A8C762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045" y="365124"/>
            <a:ext cx="9523655" cy="1501327"/>
          </a:xfrm>
        </p:spPr>
        <p:txBody>
          <a:bodyPr/>
          <a:lstStyle>
            <a:lvl1pPr>
              <a:defRPr spc="-20" baseline="0">
                <a:solidFill>
                  <a:schemeClr val="bg1"/>
                </a:solidFill>
              </a:defRPr>
            </a:lvl1pPr>
          </a:lstStyle>
          <a:p>
            <a:r>
              <a:rPr lang="ko-KR" altLang="en-US">
                <a:solidFill>
                  <a:srgbClr val="FFFFFF"/>
                </a:solidFill>
              </a:rPr>
              <a:t>마스터 제목 스타일 편집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2" name="Picture Placeholder 10">
            <a:extLst>
              <a:ext uri="{FF2B5EF4-FFF2-40B4-BE49-F238E27FC236}">
                <a16:creationId xmlns:a16="http://schemas.microsoft.com/office/drawing/2014/main" id="{671630E1-6506-4E93-BB6A-0604E0D0493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2286000"/>
            <a:ext cx="5067300" cy="4572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51BAB65B-02AF-4992-85D0-8E98AB1BD9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0"/>
            <a:ext cx="4837176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Presentation title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FE115BC-4A4C-4385-82D5-106D1FAC35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9887" y="2899186"/>
            <a:ext cx="5610113" cy="3284359"/>
          </a:xfrm>
        </p:spPr>
        <p:txBody>
          <a:bodyPr>
            <a:norm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5CD3EB2B-80EF-4DC6-B2B6-F4B56844397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/>
                </a:solidFill>
              </a:rPr>
              <a:t>20XX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3DC3E33A-8A0A-4767-A4D9-CD8956379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6D940D-6D44-4DF9-9322-B4B11F7EDCD0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999301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46EB31F-C5DF-49FF-8DEA-86AC0C1860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7086599" cy="4533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CAB4C3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CFE912F-46EC-49B0-9C9A-DE9CBDF9FB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9045" y="753035"/>
            <a:ext cx="5945393" cy="2366683"/>
          </a:xfrm>
        </p:spPr>
        <p:txBody>
          <a:bodyPr>
            <a:normAutofit/>
          </a:bodyPr>
          <a:lstStyle>
            <a:lvl1pPr>
              <a:defRPr spc="-20" baseline="0">
                <a:solidFill>
                  <a:schemeClr val="bg1"/>
                </a:solidFill>
              </a:defRPr>
            </a:lvl1pPr>
          </a:lstStyle>
          <a:p>
            <a:r>
              <a:rPr lang="ko-KR" altLang="en-US" sz="6000"/>
              <a:t>마스터 제목 스타일 편집</a:t>
            </a:r>
            <a:endParaRPr lang="en-US" sz="600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9BF32D81-1E24-45B8-A09D-EEAD404D8F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9045" y="3075868"/>
            <a:ext cx="5945393" cy="1108335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ko-KR" altLang="en-US"/>
              <a:t>클릭하여 마스터 부제목 스타일 편집</a:t>
            </a:r>
            <a:endParaRPr lang="en-US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9F9C7900-0694-4FDF-B29C-24016C0B9C6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4533900"/>
            <a:ext cx="7086598" cy="2324100"/>
          </a:xfrm>
        </p:spPr>
        <p:txBody>
          <a:bodyPr/>
          <a:lstStyle>
            <a:lvl1pPr marL="0" indent="0" algn="l">
              <a:buNone/>
              <a:defRPr/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52F1BABA-5C8C-4693-BD5A-974A17112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0"/>
            <a:ext cx="4837176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Presentation title</a:t>
            </a:r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D71BA6F2-2182-4910-8DA6-71E5AB27458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086600" y="0"/>
            <a:ext cx="5105400" cy="45339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17" name="Picture Placeholder 15">
            <a:extLst>
              <a:ext uri="{FF2B5EF4-FFF2-40B4-BE49-F238E27FC236}">
                <a16:creationId xmlns:a16="http://schemas.microsoft.com/office/drawing/2014/main" id="{83DCD7D2-7B94-48E9-9DCA-E72E1BCE437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086598" y="4533900"/>
            <a:ext cx="5105402" cy="23241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94253B29-520A-4014-A821-4F52F57CBC6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20XX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46B60DEE-1456-46C0-A3E5-4CAF3E128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2722F022-211C-4882-844C-086FEA6806AA}" type="slidenum">
              <a:rPr lang="en-US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>
                <a:defRPr/>
              </a:pPr>
              <a:t>‹#›</a:t>
            </a:fld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784073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4F4DD58-525D-4728-A769-9F38711D57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3048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1F862FE-7A72-432B-9888-FB389D35BD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1788" y="875030"/>
            <a:ext cx="2384425" cy="5068570"/>
          </a:xfrm>
        </p:spPr>
        <p:txBody>
          <a:bodyPr/>
          <a:lstStyle>
            <a:lvl1pPr>
              <a:lnSpc>
                <a:spcPct val="100000"/>
              </a:lnSpc>
              <a:defRPr spc="-2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 to add text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A256B58A-EC2F-48AB-BF2D-AB678AF0C0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9277" y="6356350"/>
            <a:ext cx="277113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/>
              <a:t>Presentation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D33DA1-34CB-434E-99AF-EA31D28A194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3302000" y="876300"/>
            <a:ext cx="8607425" cy="47498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content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DB48D9BB-04DF-4542-8DF6-C4C78753805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/>
                </a:solidFill>
              </a:rPr>
              <a:t>20XX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F22742E1-6009-4FFB-A391-37B987F53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892165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83FEABB-56CC-491D-830B-02C0466DAB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3048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4F3EF5A-453C-4D68-BA86-2FB1DE61C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1787" y="996950"/>
            <a:ext cx="2384425" cy="4946650"/>
          </a:xfrm>
        </p:spPr>
        <p:txBody>
          <a:bodyPr/>
          <a:lstStyle>
            <a:lvl1pPr>
              <a:lnSpc>
                <a:spcPct val="100000"/>
              </a:lnSpc>
              <a:defRPr spc="-2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 to add text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59321BA0-41E1-404D-9063-DF281D1865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9277" y="6356350"/>
            <a:ext cx="277113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/>
              <a:t>Presentation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71CEA4-8F84-4893-8A45-28DB0AE2068C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3422650" y="996950"/>
            <a:ext cx="8367713" cy="4545013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content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C99D2EA6-8453-4240-88D1-460E269D888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/>
                </a:solidFill>
              </a:rPr>
              <a:t>20XX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02DD4984-9B40-488F-B903-2E0419551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737591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2">
            <a:extLst>
              <a:ext uri="{FF2B5EF4-FFF2-40B4-BE49-F238E27FC236}">
                <a16:creationId xmlns:a16="http://schemas.microsoft.com/office/drawing/2014/main" id="{AD3C5B21-C400-4C50-8684-59543CDC43F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2" y="0"/>
            <a:ext cx="12192000" cy="6858000"/>
          </a:xfrm>
          <a:noFill/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F81B040C-8943-4433-BFE9-AFB1F7C9ED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77636" y="-2"/>
            <a:ext cx="11014364" cy="4100947"/>
          </a:xfrm>
          <a:gradFill>
            <a:gsLst>
              <a:gs pos="77000">
                <a:srgbClr val="000000">
                  <a:alpha val="30000"/>
                </a:srgbClr>
              </a:gs>
              <a:gs pos="38000">
                <a:srgbClr val="000000">
                  <a:alpha val="20000"/>
                </a:srgbClr>
              </a:gs>
              <a:gs pos="0">
                <a:srgbClr val="000000">
                  <a:alpha val="0"/>
                </a:srgbClr>
              </a:gs>
              <a:gs pos="20000">
                <a:srgbClr val="000000">
                  <a:alpha val="0"/>
                </a:srgbClr>
              </a:gs>
              <a:gs pos="100000">
                <a:srgbClr val="000000">
                  <a:alpha val="30000"/>
                </a:srgbClr>
              </a:gs>
            </a:gsLst>
            <a:lin ang="21594000" scaled="0"/>
          </a:gradFill>
        </p:spPr>
        <p:txBody>
          <a:bodyPr rIns="731520">
            <a:normAutofit/>
          </a:bodyPr>
          <a:lstStyle>
            <a:lvl1pPr algn="r">
              <a:defRPr sz="6000">
                <a:solidFill>
                  <a:schemeClr val="bg1"/>
                </a:solidFill>
              </a:defRPr>
            </a:lvl1pPr>
          </a:lstStyle>
          <a:p>
            <a:pPr algn="r"/>
            <a:r>
              <a:rPr lang="ko-KR" alt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마스터 제목 스타일 편집</a:t>
            </a:r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741A6711-44B3-4723-90E5-802B2DBD86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41963" y="4089656"/>
            <a:ext cx="8950035" cy="2796566"/>
          </a:xfrm>
          <a:gradFill>
            <a:gsLst>
              <a:gs pos="77000">
                <a:srgbClr val="000000">
                  <a:alpha val="30000"/>
                </a:srgbClr>
              </a:gs>
              <a:gs pos="33000">
                <a:srgbClr val="000000">
                  <a:alpha val="20000"/>
                </a:srgbClr>
              </a:gs>
              <a:gs pos="0">
                <a:srgbClr val="000000">
                  <a:alpha val="0"/>
                </a:srgbClr>
              </a:gs>
              <a:gs pos="100000">
                <a:srgbClr val="000000">
                  <a:alpha val="30000"/>
                </a:srgbClr>
              </a:gs>
            </a:gsLst>
            <a:lin ang="21594000" scaled="0"/>
          </a:gradFill>
        </p:spPr>
        <p:txBody>
          <a:bodyPr tIns="640080" rIns="731520" anchor="t">
            <a:normAutofit/>
          </a:bodyPr>
          <a:lstStyle>
            <a:lvl1pPr marL="0" indent="0" algn="r">
              <a:buNone/>
              <a:defRPr sz="2800" b="1" baseline="0">
                <a:solidFill>
                  <a:schemeClr val="bg1"/>
                </a:solidFill>
              </a:defRPr>
            </a:lvl1pPr>
          </a:lstStyle>
          <a:p>
            <a:pPr algn="r"/>
            <a:r>
              <a:rPr lang="ko-KR" alt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클릭하여 마스터 부제목 스타일 편집</a:t>
            </a:r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B79A2161-66FE-4C11-AD83-5824307CBD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0"/>
            <a:ext cx="4837176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Presentation title</a:t>
            </a:r>
          </a:p>
        </p:txBody>
      </p:sp>
      <p:sp>
        <p:nvSpPr>
          <p:cNvPr id="20" name="Date Placeholder 3">
            <a:extLst>
              <a:ext uri="{FF2B5EF4-FFF2-40B4-BE49-F238E27FC236}">
                <a16:creationId xmlns:a16="http://schemas.microsoft.com/office/drawing/2014/main" id="{91399727-F37D-4748-90E8-B5B6F5312FF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20XX</a:t>
            </a: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B9DE4FD1-0950-4A6A-8167-F0E9C622D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CD6D940D-6D44-4DF9-9322-B4B11F7EDCD0}" type="slidenum">
              <a:rPr lang="en-US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>
                <a:defRPr/>
              </a:pPr>
              <a:t>‹#›</a:t>
            </a:fld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670471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4A42DEE-636F-4A79-B56A-5AF989E1FD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504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B75C9195-04C9-4D9A-B613-44A5F5900D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2983" y="194783"/>
            <a:ext cx="9421177" cy="769493"/>
          </a:xfrm>
        </p:spPr>
        <p:txBody>
          <a:bodyPr anchor="ctr"/>
          <a:lstStyle>
            <a:lvl1pPr>
              <a:lnSpc>
                <a:spcPct val="100000"/>
              </a:lnSpc>
              <a:defRPr spc="-2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C5A662A-E279-494E-8389-ADC6E870E38D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31863" y="1695450"/>
            <a:ext cx="10328275" cy="431482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content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1420B3F9-9DEF-4500-91D7-25F0B5E91F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0"/>
            <a:ext cx="4837176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prstClr val="black"/>
                </a:solidFill>
              </a:rPr>
              <a:t>Presentation title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05E504E9-EAD2-4BE5-9736-CED43FF2455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/>
                </a:solidFill>
              </a:rPr>
              <a:t>20XX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3EB613-AF5E-423F-A78B-94F856BF64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719984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6F922A0-5527-4314-A2EA-E5CF34EF94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504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96EC4CB6-956E-48EB-86AC-B40D89D742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0759" y="194783"/>
            <a:ext cx="10022841" cy="760892"/>
          </a:xfrm>
        </p:spPr>
        <p:txBody>
          <a:bodyPr anchor="ctr"/>
          <a:lstStyle>
            <a:lvl1pPr>
              <a:lnSpc>
                <a:spcPct val="100000"/>
              </a:lnSpc>
              <a:defRPr spc="-2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3FA4250-BD33-40AE-934A-A473029C5CA5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6112" y="1560513"/>
            <a:ext cx="10899776" cy="434181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content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771E7CA1-3FAA-4961-8BAC-93AB2EF652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0"/>
            <a:ext cx="4837176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prstClr val="black"/>
                </a:solidFill>
              </a:rPr>
              <a:t>Presentation title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520CC547-8B7E-4C4B-9B2A-04BD498A71C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/>
                </a:solidFill>
              </a:rPr>
              <a:t>20XX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34245B-9DC4-457D-AB68-8E3BBB852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909065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1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33E30A8-0D9C-47BB-8249-8A2EEEFC72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365124"/>
            <a:ext cx="10552176" cy="14996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E93687-61FE-460F-A66F-4DF17994F3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9224" y="1984248"/>
            <a:ext cx="10552176" cy="4197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EE1FFB-7673-4E75-9B5C-5572E2B0683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013448" y="6355080"/>
            <a:ext cx="43525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r>
              <a:rPr lang="en-US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C4B9AF-F93C-43E8-8E68-3B700825CE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1168" y="6356350"/>
            <a:ext cx="48371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r>
              <a:rPr lang="en-US" sz="105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D739F7-0AE5-4677-8957-9961D67C18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65992" y="6356350"/>
            <a:ext cx="6309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fld id="{0D4885A8-DDA8-4FCF-AB25-DA8F78EC755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8404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b="1" kern="1200" spc="-4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400" kern="1200" spc="-20" baseline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 spc="-2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 spc="-2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 spc="-2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 spc="-2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6.gi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microsoft.com/office/2007/relationships/media" Target="../media/media2.mp4"/><Relationship Id="rId7" Type="http://schemas.openxmlformats.org/officeDocument/2006/relationships/image" Target="../media/image17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21.xml"/><Relationship Id="rId5" Type="http://schemas.openxmlformats.org/officeDocument/2006/relationships/slideLayout" Target="../slideLayouts/slideLayout8.xml"/><Relationship Id="rId4" Type="http://schemas.openxmlformats.org/officeDocument/2006/relationships/video" Target="../media/media2.mp4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E39055A8-6754-4F27-8010-BF142982DD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63BEA8DC-D85D-47C5-A352-5FA38C6615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 descr="Animation Pose Assets in Unreal Engine | Unreal Engine 5.0 Documentation">
            <a:extLst>
              <a:ext uri="{FF2B5EF4-FFF2-40B4-BE49-F238E27FC236}">
                <a16:creationId xmlns:a16="http://schemas.microsoft.com/office/drawing/2014/main" id="{E0E190AB-011B-04FB-3F5C-6CDCF409E475}"/>
              </a:ext>
            </a:extLst>
          </p:cNvPr>
          <p:cNvPicPr>
            <a:picLocks noGrp="1" noChangeAspect="1" noChangeArrowheads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54" r="25480"/>
          <a:stretch/>
        </p:blipFill>
        <p:spPr bwMode="auto">
          <a:xfrm>
            <a:off x="20" y="10"/>
            <a:ext cx="12191979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39B1D89-E1A5-4FF7-9AE5-EA1EA58923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690"/>
            <a:ext cx="9339206" cy="6858000"/>
          </a:xfrm>
          <a:prstGeom prst="rect">
            <a:avLst/>
          </a:prstGeom>
          <a:gradFill>
            <a:gsLst>
              <a:gs pos="58000">
                <a:srgbClr val="000000">
                  <a:alpha val="30000"/>
                </a:srgbClr>
              </a:gs>
              <a:gs pos="33000">
                <a:srgbClr val="000000">
                  <a:alpha val="20000"/>
                </a:srgbClr>
              </a:gs>
              <a:gs pos="0">
                <a:srgbClr val="000000">
                  <a:alpha val="0"/>
                </a:srgbClr>
              </a:gs>
              <a:gs pos="100000">
                <a:srgbClr val="000000">
                  <a:alpha val="30000"/>
                </a:srgb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98D150CF-F888-48EA-89E8-311ED5E916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9045" y="753034"/>
            <a:ext cx="9014500" cy="413069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8800" b="1" kern="1200" spc="-40" baseline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UNREAL NEURAL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6BBE0348-1527-4055-BA8A-E275422274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9045" y="4933494"/>
            <a:ext cx="7466256" cy="1395153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400" b="1" kern="1200" spc="-20" baseline="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Runtime Animation Generator</a:t>
            </a:r>
          </a:p>
          <a:p>
            <a:pPr>
              <a:lnSpc>
                <a:spcPct val="90000"/>
              </a:lnSpc>
            </a:pPr>
            <a:r>
              <a:rPr lang="en-US" sz="2400" b="1" kern="1200" spc="-20" baseline="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Unreal Engine Plugin</a:t>
            </a:r>
          </a:p>
        </p:txBody>
      </p:sp>
    </p:spTree>
    <p:extLst>
      <p:ext uri="{BB962C8B-B14F-4D97-AF65-F5344CB8AC3E}">
        <p14:creationId xmlns:p14="http://schemas.microsoft.com/office/powerpoint/2010/main" val="27207183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21">
            <a:extLst>
              <a:ext uri="{FF2B5EF4-FFF2-40B4-BE49-F238E27FC236}">
                <a16:creationId xmlns:a16="http://schemas.microsoft.com/office/drawing/2014/main" id="{EF381EF5-4F20-F028-0EC0-D5D652DFB7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087" y="159157"/>
            <a:ext cx="9421177" cy="769493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Character Component</a:t>
            </a:r>
            <a:endParaRPr lang="ko-KR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58E541-FD66-5FE6-298E-69D2E4444B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235" y="3196201"/>
            <a:ext cx="7447229" cy="2552832"/>
          </a:xfrm>
          <a:prstGeom prst="rect">
            <a:avLst/>
          </a:prstGeom>
        </p:spPr>
      </p:pic>
      <p:sp>
        <p:nvSpPr>
          <p:cNvPr id="2" name="Text Placeholder 13">
            <a:extLst>
              <a:ext uri="{FF2B5EF4-FFF2-40B4-BE49-F238E27FC236}">
                <a16:creationId xmlns:a16="http://schemas.microsoft.com/office/drawing/2014/main" id="{D4FCD457-7DB4-6ECE-D18C-23C167848BC6}"/>
              </a:ext>
            </a:extLst>
          </p:cNvPr>
          <p:cNvSpPr txBox="1">
            <a:spLocks/>
          </p:cNvSpPr>
          <p:nvPr/>
        </p:nvSpPr>
        <p:spPr>
          <a:xfrm>
            <a:off x="399741" y="1468890"/>
            <a:ext cx="11387097" cy="492075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800" b="1" dirty="0">
                <a:solidFill>
                  <a:schemeClr val="accent1"/>
                </a:solidFill>
              </a:rPr>
              <a:t>2. Generate Animation()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altLang="ko-KR" dirty="0"/>
              <a:t>Get text input from a character to generate animation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altLang="ko-KR" dirty="0"/>
              <a:t>Can be called from  Command</a:t>
            </a:r>
          </a:p>
          <a:p>
            <a:pPr>
              <a:buFont typeface="Wingdings" panose="05000000000000000000" pitchFamily="2" charset="2"/>
              <a:buChar char="ü"/>
            </a:pPr>
            <a:endParaRPr lang="en-US" altLang="ko-KR" dirty="0"/>
          </a:p>
          <a:p>
            <a:pPr marL="0" indent="0">
              <a:buNone/>
            </a:pPr>
            <a:endParaRPr lang="en-US" altLang="ko-KR" sz="3200" b="1" dirty="0">
              <a:solidFill>
                <a:schemeClr val="accent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BFDEBBE-528E-C88D-25F6-AD5145F4F4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5877" y="5530840"/>
            <a:ext cx="7398545" cy="1077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9773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21">
            <a:extLst>
              <a:ext uri="{FF2B5EF4-FFF2-40B4-BE49-F238E27FC236}">
                <a16:creationId xmlns:a16="http://schemas.microsoft.com/office/drawing/2014/main" id="{EF381EF5-4F20-F028-0EC0-D5D652DFB7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087" y="159157"/>
            <a:ext cx="9421177" cy="769493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Character Component</a:t>
            </a:r>
            <a:endParaRPr lang="ko-KR" altLang="en-US" dirty="0"/>
          </a:p>
        </p:txBody>
      </p:sp>
      <p:sp>
        <p:nvSpPr>
          <p:cNvPr id="2" name="Text Placeholder 13">
            <a:extLst>
              <a:ext uri="{FF2B5EF4-FFF2-40B4-BE49-F238E27FC236}">
                <a16:creationId xmlns:a16="http://schemas.microsoft.com/office/drawing/2014/main" id="{D7645BEC-4567-02AE-A07B-BAECA832C2F8}"/>
              </a:ext>
            </a:extLst>
          </p:cNvPr>
          <p:cNvSpPr txBox="1">
            <a:spLocks/>
          </p:cNvSpPr>
          <p:nvPr/>
        </p:nvSpPr>
        <p:spPr>
          <a:xfrm>
            <a:off x="399741" y="1468890"/>
            <a:ext cx="11387097" cy="492075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800" b="1" dirty="0">
                <a:solidFill>
                  <a:schemeClr val="accent1"/>
                </a:solidFill>
              </a:rPr>
              <a:t>3. Play Generated </a:t>
            </a:r>
            <a:r>
              <a:rPr lang="en-US" altLang="ko-KR" sz="2800" b="1" dirty="0" err="1">
                <a:solidFill>
                  <a:schemeClr val="accent1"/>
                </a:solidFill>
              </a:rPr>
              <a:t>Anim</a:t>
            </a:r>
            <a:r>
              <a:rPr lang="en-US" altLang="ko-KR" sz="2800" b="1" dirty="0">
                <a:solidFill>
                  <a:schemeClr val="accent1"/>
                </a:solidFill>
              </a:rPr>
              <a:t>()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altLang="ko-KR" dirty="0"/>
              <a:t>Get text input from a character to generate animation</a:t>
            </a:r>
          </a:p>
          <a:p>
            <a:pPr>
              <a:buFont typeface="Wingdings" panose="05000000000000000000" pitchFamily="2" charset="2"/>
              <a:buChar char="ü"/>
            </a:pPr>
            <a:endParaRPr lang="en-US" altLang="ko-KR" dirty="0"/>
          </a:p>
          <a:p>
            <a:pPr marL="0" indent="0">
              <a:buNone/>
            </a:pPr>
            <a:endParaRPr lang="en-US" altLang="ko-KR" sz="3200" b="1" dirty="0">
              <a:solidFill>
                <a:schemeClr val="accent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8F18806-0CEF-AD08-95CF-F1B49A9323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3593" y="3242046"/>
            <a:ext cx="6659391" cy="3147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0985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1B2A9953-D607-D655-2953-1944EDF2734E}"/>
              </a:ext>
            </a:extLst>
          </p:cNvPr>
          <p:cNvSpPr/>
          <p:nvPr/>
        </p:nvSpPr>
        <p:spPr>
          <a:xfrm>
            <a:off x="3216536" y="160100"/>
            <a:ext cx="8692178" cy="2378447"/>
          </a:xfrm>
          <a:prstGeom prst="rect">
            <a:avLst/>
          </a:prstGeom>
          <a:noFill/>
          <a:ln w="38100">
            <a:solidFill>
              <a:schemeClr val="accent3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itle 33">
            <a:extLst>
              <a:ext uri="{FF2B5EF4-FFF2-40B4-BE49-F238E27FC236}">
                <a16:creationId xmlns:a16="http://schemas.microsoft.com/office/drawing/2014/main" id="{B9AD54F4-E828-705F-9378-72A65AECAA2D}"/>
              </a:ext>
            </a:extLst>
          </p:cNvPr>
          <p:cNvSpPr txBox="1">
            <a:spLocks/>
          </p:cNvSpPr>
          <p:nvPr/>
        </p:nvSpPr>
        <p:spPr>
          <a:xfrm>
            <a:off x="5865410" y="5938206"/>
            <a:ext cx="3161788" cy="7668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800" b="1" kern="1200" spc="-2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>
                <a:solidFill>
                  <a:schemeClr val="accent3"/>
                </a:solidFill>
              </a:rPr>
              <a:t>Unreal Engine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33AA0B7-0AF9-2F89-9341-AA2799EAE614}"/>
              </a:ext>
            </a:extLst>
          </p:cNvPr>
          <p:cNvSpPr/>
          <p:nvPr/>
        </p:nvSpPr>
        <p:spPr>
          <a:xfrm>
            <a:off x="5094870" y="1290883"/>
            <a:ext cx="1241681" cy="644889"/>
          </a:xfrm>
          <a:prstGeom prst="rect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Model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C42FE57-D641-E44E-8D8B-6E6A97F5C77F}"/>
              </a:ext>
            </a:extLst>
          </p:cNvPr>
          <p:cNvSpPr/>
          <p:nvPr/>
        </p:nvSpPr>
        <p:spPr>
          <a:xfrm>
            <a:off x="3494487" y="1290883"/>
            <a:ext cx="1148332" cy="644889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ln w="0"/>
                <a:solidFill>
                  <a:schemeClr val="accent1"/>
                </a:solidFill>
              </a:rPr>
              <a:t>Text Input</a:t>
            </a: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7DC75D30-51C6-BB8B-8013-260744578E05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>
            <a:off x="4642819" y="1613328"/>
            <a:ext cx="452051" cy="0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782CF1C-3DC5-80D5-E267-FB40FD10FFA8}"/>
              </a:ext>
            </a:extLst>
          </p:cNvPr>
          <p:cNvSpPr/>
          <p:nvPr/>
        </p:nvSpPr>
        <p:spPr>
          <a:xfrm>
            <a:off x="6788733" y="1299955"/>
            <a:ext cx="1315143" cy="644888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ln w="0"/>
                <a:solidFill>
                  <a:schemeClr val="accent1"/>
                </a:solidFill>
              </a:rPr>
              <a:t>Motion Data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2ED91D92-08D8-AE46-5C32-658A71209A28}"/>
              </a:ext>
            </a:extLst>
          </p:cNvPr>
          <p:cNvCxnSpPr>
            <a:cxnSpLocks/>
            <a:stCxn id="9" idx="3"/>
            <a:endCxn id="13" idx="1"/>
          </p:cNvCxnSpPr>
          <p:nvPr/>
        </p:nvCxnSpPr>
        <p:spPr>
          <a:xfrm>
            <a:off x="6336551" y="1613328"/>
            <a:ext cx="452182" cy="9071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3EB059D-D9C6-FE17-DC67-2438EA2CDE85}"/>
              </a:ext>
            </a:extLst>
          </p:cNvPr>
          <p:cNvSpPr/>
          <p:nvPr/>
        </p:nvSpPr>
        <p:spPr>
          <a:xfrm>
            <a:off x="8463987" y="1290882"/>
            <a:ext cx="1241681" cy="644889"/>
          </a:xfrm>
          <a:prstGeom prst="rect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400" b="1"/>
              <a:t>Dimension</a:t>
            </a:r>
          </a:p>
          <a:p>
            <a:pPr algn="ctr"/>
            <a:r>
              <a:rPr lang="en-US" sz="1400" b="1"/>
              <a:t>Conversion</a:t>
            </a: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2054489F-7A92-3914-7DF9-CEC067945D09}"/>
              </a:ext>
            </a:extLst>
          </p:cNvPr>
          <p:cNvCxnSpPr>
            <a:cxnSpLocks/>
            <a:stCxn id="13" idx="3"/>
            <a:endCxn id="17" idx="1"/>
          </p:cNvCxnSpPr>
          <p:nvPr/>
        </p:nvCxnSpPr>
        <p:spPr>
          <a:xfrm flipV="1">
            <a:off x="8103876" y="1613327"/>
            <a:ext cx="360111" cy="9072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0E6E3F9-9745-B2A6-A412-08F8788520A9}"/>
              </a:ext>
            </a:extLst>
          </p:cNvPr>
          <p:cNvSpPr/>
          <p:nvPr/>
        </p:nvSpPr>
        <p:spPr>
          <a:xfrm>
            <a:off x="10080322" y="1299955"/>
            <a:ext cx="1315143" cy="644888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ln w="0"/>
                <a:solidFill>
                  <a:schemeClr val="accent1"/>
                </a:solidFill>
              </a:rPr>
              <a:t>FBX Data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AFFF816F-D79D-E724-6018-F0C023D7E649}"/>
              </a:ext>
            </a:extLst>
          </p:cNvPr>
          <p:cNvCxnSpPr>
            <a:cxnSpLocks/>
            <a:stCxn id="17" idx="3"/>
            <a:endCxn id="21" idx="1"/>
          </p:cNvCxnSpPr>
          <p:nvPr/>
        </p:nvCxnSpPr>
        <p:spPr>
          <a:xfrm>
            <a:off x="9705668" y="1613327"/>
            <a:ext cx="374654" cy="9072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itle 33">
            <a:extLst>
              <a:ext uri="{FF2B5EF4-FFF2-40B4-BE49-F238E27FC236}">
                <a16:creationId xmlns:a16="http://schemas.microsoft.com/office/drawing/2014/main" id="{9A1E005A-17A8-ABB5-B4DD-A8F98F2E818C}"/>
              </a:ext>
            </a:extLst>
          </p:cNvPr>
          <p:cNvSpPr txBox="1">
            <a:spLocks/>
          </p:cNvSpPr>
          <p:nvPr/>
        </p:nvSpPr>
        <p:spPr>
          <a:xfrm>
            <a:off x="5475691" y="195977"/>
            <a:ext cx="4556110" cy="7668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800" b="1" kern="1200" spc="-2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>
                <a:solidFill>
                  <a:schemeClr val="accent3"/>
                </a:solidFill>
              </a:rPr>
              <a:t>Motion Diffusion Model</a:t>
            </a:r>
          </a:p>
        </p:txBody>
      </p:sp>
      <p:cxnSp>
        <p:nvCxnSpPr>
          <p:cNvPr id="30" name="연결선: 꺾임 29">
            <a:extLst>
              <a:ext uri="{FF2B5EF4-FFF2-40B4-BE49-F238E27FC236}">
                <a16:creationId xmlns:a16="http://schemas.microsoft.com/office/drawing/2014/main" id="{7CFF410B-4C0E-B9ED-67A2-7633133A0D9C}"/>
              </a:ext>
            </a:extLst>
          </p:cNvPr>
          <p:cNvCxnSpPr>
            <a:cxnSpLocks/>
            <a:stCxn id="21" idx="2"/>
            <a:endCxn id="19" idx="0"/>
          </p:cNvCxnSpPr>
          <p:nvPr/>
        </p:nvCxnSpPr>
        <p:spPr>
          <a:xfrm rot="5400000">
            <a:off x="8301792" y="1031537"/>
            <a:ext cx="1522797" cy="3349408"/>
          </a:xfrm>
          <a:prstGeom prst="bentConnector3">
            <a:avLst>
              <a:gd name="adj1" fmla="val 50000"/>
            </a:avLst>
          </a:prstGeom>
          <a:ln w="3810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B8854F6-B8BA-4DC5-CD63-86C9A5390D63}"/>
              </a:ext>
            </a:extLst>
          </p:cNvPr>
          <p:cNvSpPr/>
          <p:nvPr/>
        </p:nvSpPr>
        <p:spPr>
          <a:xfrm>
            <a:off x="3216536" y="2969111"/>
            <a:ext cx="8692178" cy="3717201"/>
          </a:xfrm>
          <a:prstGeom prst="rect">
            <a:avLst/>
          </a:prstGeom>
          <a:noFill/>
          <a:ln w="38100">
            <a:solidFill>
              <a:schemeClr val="accent3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33">
            <a:extLst>
              <a:ext uri="{FF2B5EF4-FFF2-40B4-BE49-F238E27FC236}">
                <a16:creationId xmlns:a16="http://schemas.microsoft.com/office/drawing/2014/main" id="{5F70B671-0E23-5B3C-9CA5-5B28973EE8DD}"/>
              </a:ext>
            </a:extLst>
          </p:cNvPr>
          <p:cNvSpPr txBox="1">
            <a:spLocks/>
          </p:cNvSpPr>
          <p:nvPr/>
        </p:nvSpPr>
        <p:spPr>
          <a:xfrm>
            <a:off x="218584" y="5362256"/>
            <a:ext cx="2184402" cy="15379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800" b="1" kern="1200" spc="-2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dirty="0"/>
              <a:t>4.</a:t>
            </a:r>
          </a:p>
        </p:txBody>
      </p:sp>
      <p:sp>
        <p:nvSpPr>
          <p:cNvPr id="23" name="Title 33">
            <a:extLst>
              <a:ext uri="{FF2B5EF4-FFF2-40B4-BE49-F238E27FC236}">
                <a16:creationId xmlns:a16="http://schemas.microsoft.com/office/drawing/2014/main" id="{FF384DD2-6129-84DF-6F58-3C04B9700F16}"/>
              </a:ext>
            </a:extLst>
          </p:cNvPr>
          <p:cNvSpPr txBox="1">
            <a:spLocks/>
          </p:cNvSpPr>
          <p:nvPr/>
        </p:nvSpPr>
        <p:spPr>
          <a:xfrm>
            <a:off x="190706" y="1257175"/>
            <a:ext cx="2719492" cy="43401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800" b="1" kern="1200" spc="-2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/>
              <a:t>Runtime</a:t>
            </a:r>
          </a:p>
          <a:p>
            <a:r>
              <a:rPr lang="en-US" altLang="ko-KR" sz="2800" dirty="0" err="1"/>
              <a:t>Retargeter</a:t>
            </a:r>
            <a:endParaRPr lang="en-US" altLang="ko-KR" sz="2800" dirty="0"/>
          </a:p>
        </p:txBody>
      </p:sp>
      <p:sp>
        <p:nvSpPr>
          <p:cNvPr id="14" name="직사각형 58">
            <a:extLst>
              <a:ext uri="{FF2B5EF4-FFF2-40B4-BE49-F238E27FC236}">
                <a16:creationId xmlns:a16="http://schemas.microsoft.com/office/drawing/2014/main" id="{18BDF64E-BFDC-E43C-90DC-FE55972A1D59}"/>
              </a:ext>
            </a:extLst>
          </p:cNvPr>
          <p:cNvSpPr/>
          <p:nvPr/>
        </p:nvSpPr>
        <p:spPr>
          <a:xfrm>
            <a:off x="6573254" y="4985882"/>
            <a:ext cx="1651688" cy="635422"/>
          </a:xfrm>
          <a:prstGeom prst="rect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Character</a:t>
            </a:r>
          </a:p>
          <a:p>
            <a:pPr algn="ctr"/>
            <a:r>
              <a:rPr lang="en-US" sz="2000" b="1" dirty="0"/>
              <a:t>Component</a:t>
            </a:r>
          </a:p>
        </p:txBody>
      </p:sp>
      <p:sp>
        <p:nvSpPr>
          <p:cNvPr id="16" name="직사각형 70">
            <a:extLst>
              <a:ext uri="{FF2B5EF4-FFF2-40B4-BE49-F238E27FC236}">
                <a16:creationId xmlns:a16="http://schemas.microsoft.com/office/drawing/2014/main" id="{3C672A91-4ECA-4B69-EAEF-8EF1DE0D5D34}"/>
              </a:ext>
            </a:extLst>
          </p:cNvPr>
          <p:cNvSpPr/>
          <p:nvPr/>
        </p:nvSpPr>
        <p:spPr>
          <a:xfrm>
            <a:off x="9977358" y="3467640"/>
            <a:ext cx="1651688" cy="644888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Runtime</a:t>
            </a:r>
          </a:p>
          <a:p>
            <a:pPr algn="ctr"/>
            <a:r>
              <a:rPr lang="en-US" sz="2000" b="1" dirty="0"/>
              <a:t>Retargeter</a:t>
            </a:r>
          </a:p>
        </p:txBody>
      </p:sp>
      <p:sp>
        <p:nvSpPr>
          <p:cNvPr id="19" name="직사각형 70">
            <a:extLst>
              <a:ext uri="{FF2B5EF4-FFF2-40B4-BE49-F238E27FC236}">
                <a16:creationId xmlns:a16="http://schemas.microsoft.com/office/drawing/2014/main" id="{32B62C62-B525-13D0-2A6B-01B14D7C12FF}"/>
              </a:ext>
            </a:extLst>
          </p:cNvPr>
          <p:cNvSpPr/>
          <p:nvPr/>
        </p:nvSpPr>
        <p:spPr>
          <a:xfrm>
            <a:off x="6562642" y="3467640"/>
            <a:ext cx="1651688" cy="644888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Plugin</a:t>
            </a:r>
          </a:p>
          <a:p>
            <a:pPr algn="ctr"/>
            <a:r>
              <a:rPr lang="en-US" sz="2000" b="1" dirty="0"/>
              <a:t>Manager</a:t>
            </a:r>
          </a:p>
        </p:txBody>
      </p:sp>
      <p:cxnSp>
        <p:nvCxnSpPr>
          <p:cNvPr id="24" name="직선 화살표 연결선 81">
            <a:extLst>
              <a:ext uri="{FF2B5EF4-FFF2-40B4-BE49-F238E27FC236}">
                <a16:creationId xmlns:a16="http://schemas.microsoft.com/office/drawing/2014/main" id="{8765674A-AFD1-5AF1-8AB6-1645D8BC17F4}"/>
              </a:ext>
            </a:extLst>
          </p:cNvPr>
          <p:cNvCxnSpPr>
            <a:cxnSpLocks/>
          </p:cNvCxnSpPr>
          <p:nvPr/>
        </p:nvCxnSpPr>
        <p:spPr>
          <a:xfrm flipH="1" flipV="1">
            <a:off x="5135563" y="5405461"/>
            <a:ext cx="1427079" cy="4403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81">
            <a:extLst>
              <a:ext uri="{FF2B5EF4-FFF2-40B4-BE49-F238E27FC236}">
                <a16:creationId xmlns:a16="http://schemas.microsoft.com/office/drawing/2014/main" id="{D31BCE56-8B48-2024-30D9-6FCCDCC7EBE6}"/>
              </a:ext>
            </a:extLst>
          </p:cNvPr>
          <p:cNvCxnSpPr>
            <a:cxnSpLocks/>
          </p:cNvCxnSpPr>
          <p:nvPr/>
        </p:nvCxnSpPr>
        <p:spPr>
          <a:xfrm flipH="1">
            <a:off x="8224942" y="3873546"/>
            <a:ext cx="1752416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연결선: 꺾임 29">
            <a:extLst>
              <a:ext uri="{FF2B5EF4-FFF2-40B4-BE49-F238E27FC236}">
                <a16:creationId xmlns:a16="http://schemas.microsoft.com/office/drawing/2014/main" id="{B0DF93EE-942C-47F7-B1F1-3127EF169DC9}"/>
              </a:ext>
            </a:extLst>
          </p:cNvPr>
          <p:cNvCxnSpPr>
            <a:cxnSpLocks/>
            <a:stCxn id="19" idx="1"/>
            <a:endCxn id="10" idx="2"/>
          </p:cNvCxnSpPr>
          <p:nvPr/>
        </p:nvCxnSpPr>
        <p:spPr>
          <a:xfrm rot="10800000">
            <a:off x="4068654" y="1935772"/>
            <a:ext cx="2493989" cy="1854312"/>
          </a:xfrm>
          <a:prstGeom prst="bentConnector2">
            <a:avLst/>
          </a:prstGeom>
          <a:ln w="38100">
            <a:solidFill>
              <a:schemeClr val="accent2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1">
            <a:extLst>
              <a:ext uri="{FF2B5EF4-FFF2-40B4-BE49-F238E27FC236}">
                <a16:creationId xmlns:a16="http://schemas.microsoft.com/office/drawing/2014/main" id="{0D270B22-815B-2ECD-3CAB-46F0D8990580}"/>
              </a:ext>
            </a:extLst>
          </p:cNvPr>
          <p:cNvCxnSpPr>
            <a:cxnSpLocks/>
          </p:cNvCxnSpPr>
          <p:nvPr/>
        </p:nvCxnSpPr>
        <p:spPr>
          <a:xfrm>
            <a:off x="8227942" y="3724770"/>
            <a:ext cx="1763028" cy="0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직사각형 5">
            <a:extLst>
              <a:ext uri="{FF2B5EF4-FFF2-40B4-BE49-F238E27FC236}">
                <a16:creationId xmlns:a16="http://schemas.microsoft.com/office/drawing/2014/main" id="{425825B6-3DAA-9AE1-1219-5B461F744DD3}"/>
              </a:ext>
            </a:extLst>
          </p:cNvPr>
          <p:cNvSpPr/>
          <p:nvPr/>
        </p:nvSpPr>
        <p:spPr>
          <a:xfrm>
            <a:off x="5814681" y="4362987"/>
            <a:ext cx="1631623" cy="3897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n w="0"/>
                <a:solidFill>
                  <a:schemeClr val="accent2"/>
                </a:solidFill>
              </a:rPr>
              <a:t>Text Input</a:t>
            </a:r>
          </a:p>
        </p:txBody>
      </p:sp>
      <p:cxnSp>
        <p:nvCxnSpPr>
          <p:cNvPr id="100" name="직선 화살표 연결선 81">
            <a:extLst>
              <a:ext uri="{FF2B5EF4-FFF2-40B4-BE49-F238E27FC236}">
                <a16:creationId xmlns:a16="http://schemas.microsoft.com/office/drawing/2014/main" id="{632729A7-4582-AFBA-D4A2-5D40C3C9616E}"/>
              </a:ext>
            </a:extLst>
          </p:cNvPr>
          <p:cNvCxnSpPr>
            <a:cxnSpLocks/>
            <a:stCxn id="14" idx="0"/>
            <a:endCxn id="19" idx="2"/>
          </p:cNvCxnSpPr>
          <p:nvPr/>
        </p:nvCxnSpPr>
        <p:spPr>
          <a:xfrm flipH="1" flipV="1">
            <a:off x="7388486" y="4112528"/>
            <a:ext cx="10612" cy="873354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직사각형 47">
            <a:extLst>
              <a:ext uri="{FF2B5EF4-FFF2-40B4-BE49-F238E27FC236}">
                <a16:creationId xmlns:a16="http://schemas.microsoft.com/office/drawing/2014/main" id="{92CE3118-9835-ADF2-B053-59EE2208C4DE}"/>
              </a:ext>
            </a:extLst>
          </p:cNvPr>
          <p:cNvSpPr/>
          <p:nvPr/>
        </p:nvSpPr>
        <p:spPr>
          <a:xfrm>
            <a:off x="8325918" y="3934681"/>
            <a:ext cx="1567077" cy="6354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n w="0"/>
                <a:solidFill>
                  <a:schemeClr val="accent4"/>
                </a:solidFill>
              </a:rPr>
              <a:t>Animation</a:t>
            </a:r>
          </a:p>
          <a:p>
            <a:pPr algn="ctr"/>
            <a:r>
              <a:rPr lang="en-US" b="1" dirty="0">
                <a:ln w="0"/>
                <a:solidFill>
                  <a:schemeClr val="accent4"/>
                </a:solidFill>
              </a:rPr>
              <a:t>Sequence</a:t>
            </a:r>
          </a:p>
        </p:txBody>
      </p:sp>
      <p:sp>
        <p:nvSpPr>
          <p:cNvPr id="115" name="직사각형 20">
            <a:extLst>
              <a:ext uri="{FF2B5EF4-FFF2-40B4-BE49-F238E27FC236}">
                <a16:creationId xmlns:a16="http://schemas.microsoft.com/office/drawing/2014/main" id="{1003FE43-7FEF-D94B-7756-12A2D91805ED}"/>
              </a:ext>
            </a:extLst>
          </p:cNvPr>
          <p:cNvSpPr/>
          <p:nvPr/>
        </p:nvSpPr>
        <p:spPr>
          <a:xfrm>
            <a:off x="8258983" y="3369532"/>
            <a:ext cx="1651688" cy="2693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</a:rPr>
              <a:t>FBX Data</a:t>
            </a:r>
          </a:p>
        </p:txBody>
      </p:sp>
      <p:cxnSp>
        <p:nvCxnSpPr>
          <p:cNvPr id="121" name="직선 화살표 연결선 81">
            <a:extLst>
              <a:ext uri="{FF2B5EF4-FFF2-40B4-BE49-F238E27FC236}">
                <a16:creationId xmlns:a16="http://schemas.microsoft.com/office/drawing/2014/main" id="{29377CD2-8810-1B37-2F7D-F559B77B3EFF}"/>
              </a:ext>
            </a:extLst>
          </p:cNvPr>
          <p:cNvCxnSpPr>
            <a:cxnSpLocks/>
          </p:cNvCxnSpPr>
          <p:nvPr/>
        </p:nvCxnSpPr>
        <p:spPr>
          <a:xfrm>
            <a:off x="7562625" y="4112528"/>
            <a:ext cx="0" cy="868951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직사각형 58">
            <a:extLst>
              <a:ext uri="{FF2B5EF4-FFF2-40B4-BE49-F238E27FC236}">
                <a16:creationId xmlns:a16="http://schemas.microsoft.com/office/drawing/2014/main" id="{24847989-AA7E-3EC7-4C34-859C08E590C9}"/>
              </a:ext>
            </a:extLst>
          </p:cNvPr>
          <p:cNvSpPr/>
          <p:nvPr/>
        </p:nvSpPr>
        <p:spPr>
          <a:xfrm>
            <a:off x="3494487" y="4981479"/>
            <a:ext cx="1651688" cy="635422"/>
          </a:xfrm>
          <a:prstGeom prst="rect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Player</a:t>
            </a:r>
          </a:p>
          <a:p>
            <a:pPr algn="ctr"/>
            <a:r>
              <a:rPr lang="en-US" sz="2000" b="1" dirty="0"/>
              <a:t>Character</a:t>
            </a:r>
          </a:p>
        </p:txBody>
      </p:sp>
      <p:sp>
        <p:nvSpPr>
          <p:cNvPr id="130" name="직사각형 47">
            <a:extLst>
              <a:ext uri="{FF2B5EF4-FFF2-40B4-BE49-F238E27FC236}">
                <a16:creationId xmlns:a16="http://schemas.microsoft.com/office/drawing/2014/main" id="{77505436-F0DA-5DB8-626D-055BA2E9A759}"/>
              </a:ext>
            </a:extLst>
          </p:cNvPr>
          <p:cNvSpPr/>
          <p:nvPr/>
        </p:nvSpPr>
        <p:spPr>
          <a:xfrm>
            <a:off x="5105640" y="5436965"/>
            <a:ext cx="1567077" cy="6354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n w="0"/>
                <a:solidFill>
                  <a:schemeClr val="accent4"/>
                </a:solidFill>
              </a:rPr>
              <a:t>Animation</a:t>
            </a:r>
          </a:p>
          <a:p>
            <a:pPr algn="ctr"/>
            <a:r>
              <a:rPr lang="en-US" b="1" dirty="0">
                <a:ln w="0"/>
                <a:solidFill>
                  <a:schemeClr val="accent4"/>
                </a:solidFill>
              </a:rPr>
              <a:t>Montage</a:t>
            </a:r>
          </a:p>
        </p:txBody>
      </p:sp>
      <p:cxnSp>
        <p:nvCxnSpPr>
          <p:cNvPr id="133" name="직선 화살표 연결선 81">
            <a:extLst>
              <a:ext uri="{FF2B5EF4-FFF2-40B4-BE49-F238E27FC236}">
                <a16:creationId xmlns:a16="http://schemas.microsoft.com/office/drawing/2014/main" id="{8949F523-23D1-D07A-3401-69CD547521F3}"/>
              </a:ext>
            </a:extLst>
          </p:cNvPr>
          <p:cNvCxnSpPr>
            <a:cxnSpLocks/>
          </p:cNvCxnSpPr>
          <p:nvPr/>
        </p:nvCxnSpPr>
        <p:spPr>
          <a:xfrm>
            <a:off x="5156787" y="5231954"/>
            <a:ext cx="1427079" cy="4403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23">
            <a:extLst>
              <a:ext uri="{FF2B5EF4-FFF2-40B4-BE49-F238E27FC236}">
                <a16:creationId xmlns:a16="http://schemas.microsoft.com/office/drawing/2014/main" id="{FD7B66A6-40F8-CC7B-E569-D6F3A129A295}"/>
              </a:ext>
            </a:extLst>
          </p:cNvPr>
          <p:cNvSpPr/>
          <p:nvPr/>
        </p:nvSpPr>
        <p:spPr>
          <a:xfrm>
            <a:off x="9772416" y="3227269"/>
            <a:ext cx="2061572" cy="1125627"/>
          </a:xfrm>
          <a:prstGeom prst="rect">
            <a:avLst/>
          </a:prstGeom>
          <a:noFill/>
          <a:ln w="38100">
            <a:solidFill>
              <a:srgbClr val="FFC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23521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3">
            <a:extLst>
              <a:ext uri="{FF2B5EF4-FFF2-40B4-BE49-F238E27FC236}">
                <a16:creationId xmlns:a16="http://schemas.microsoft.com/office/drawing/2014/main" id="{0F735E46-2691-BD3D-CB50-81EAA8978F09}"/>
              </a:ext>
            </a:extLst>
          </p:cNvPr>
          <p:cNvSpPr txBox="1">
            <a:spLocks/>
          </p:cNvSpPr>
          <p:nvPr/>
        </p:nvSpPr>
        <p:spPr>
          <a:xfrm>
            <a:off x="399741" y="1468890"/>
            <a:ext cx="11387097" cy="492075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US" altLang="ko-KR" sz="2800" b="1" dirty="0">
                <a:solidFill>
                  <a:schemeClr val="accent1"/>
                </a:solidFill>
              </a:rPr>
              <a:t>Set Bone Mapping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altLang="ko-KR" sz="2800" dirty="0"/>
              <a:t>Map source bone chain to target bone chain.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ko-KR" sz="2800" b="1" dirty="0">
                <a:solidFill>
                  <a:schemeClr val="accent1"/>
                </a:solidFill>
              </a:rPr>
              <a:t>Get Motion Data From FBX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altLang="ko-KR" sz="2800" dirty="0"/>
              <a:t>Find motion data using source bone name in FBX</a:t>
            </a:r>
            <a:endParaRPr lang="en-US" altLang="ko-KR" sz="2800" b="1" dirty="0">
              <a:solidFill>
                <a:schemeClr val="accent1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ko-KR" sz="2800" b="1" dirty="0">
                <a:solidFill>
                  <a:schemeClr val="accent1"/>
                </a:solidFill>
              </a:rPr>
              <a:t>Generate </a:t>
            </a:r>
            <a:r>
              <a:rPr lang="en-US" altLang="ko-KR" sz="2800" b="1" dirty="0" err="1">
                <a:solidFill>
                  <a:schemeClr val="accent1"/>
                </a:solidFill>
              </a:rPr>
              <a:t>AnimSequence</a:t>
            </a:r>
            <a:r>
              <a:rPr lang="en-US" altLang="ko-KR" sz="2800" b="1" dirty="0">
                <a:solidFill>
                  <a:schemeClr val="accent1"/>
                </a:solidFill>
              </a:rPr>
              <a:t> To Target Skeleton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altLang="ko-KR" sz="2800" dirty="0"/>
              <a:t>Add animation track to target bone name</a:t>
            </a:r>
            <a:endParaRPr lang="en-US" altLang="ko-KR" sz="2800" b="1" dirty="0">
              <a:solidFill>
                <a:schemeClr val="accent1"/>
              </a:solidFill>
            </a:endParaRPr>
          </a:p>
          <a:p>
            <a:pPr marL="514350" indent="-514350">
              <a:buFont typeface="+mj-lt"/>
              <a:buAutoNum type="arabicPeriod"/>
            </a:pPr>
            <a:endParaRPr lang="en-US" altLang="ko-KR" sz="2800" b="1" dirty="0">
              <a:solidFill>
                <a:schemeClr val="accent1"/>
              </a:solidFill>
            </a:endParaRPr>
          </a:p>
        </p:txBody>
      </p:sp>
      <p:sp>
        <p:nvSpPr>
          <p:cNvPr id="11" name="Title 21">
            <a:extLst>
              <a:ext uri="{FF2B5EF4-FFF2-40B4-BE49-F238E27FC236}">
                <a16:creationId xmlns:a16="http://schemas.microsoft.com/office/drawing/2014/main" id="{EF381EF5-4F20-F028-0EC0-D5D652DFB7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087" y="159157"/>
            <a:ext cx="9421177" cy="769493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Runtime </a:t>
            </a:r>
            <a:r>
              <a:rPr lang="en-US" altLang="ko-KR" dirty="0" err="1"/>
              <a:t>Retargeter</a:t>
            </a:r>
            <a:endParaRPr lang="ko-KR" altLang="en-US" dirty="0"/>
          </a:p>
        </p:txBody>
      </p:sp>
      <p:sp>
        <p:nvSpPr>
          <p:cNvPr id="2" name="직사각형 20">
            <a:extLst>
              <a:ext uri="{FF2B5EF4-FFF2-40B4-BE49-F238E27FC236}">
                <a16:creationId xmlns:a16="http://schemas.microsoft.com/office/drawing/2014/main" id="{0432C604-4A91-88C3-5C8C-FC46DAE15305}"/>
              </a:ext>
            </a:extLst>
          </p:cNvPr>
          <p:cNvSpPr/>
          <p:nvPr/>
        </p:nvSpPr>
        <p:spPr>
          <a:xfrm>
            <a:off x="3127065" y="4984010"/>
            <a:ext cx="6300813" cy="3075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</a:rPr>
              <a:t>Source Bone Name: </a:t>
            </a:r>
            <a:r>
              <a:rPr lang="en-US" sz="2400" b="1" dirty="0" err="1">
                <a:ln w="0"/>
                <a:solidFill>
                  <a:schemeClr val="tx1">
                    <a:lumMod val="75000"/>
                    <a:lumOff val="25000"/>
                  </a:schemeClr>
                </a:solidFill>
              </a:rPr>
              <a:t>avg_L_Shoulder</a:t>
            </a:r>
            <a:r>
              <a:rPr lang="en-US" sz="2400" b="1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</a:p>
        </p:txBody>
      </p:sp>
      <p:sp>
        <p:nvSpPr>
          <p:cNvPr id="4" name="직사각형 20">
            <a:extLst>
              <a:ext uri="{FF2B5EF4-FFF2-40B4-BE49-F238E27FC236}">
                <a16:creationId xmlns:a16="http://schemas.microsoft.com/office/drawing/2014/main" id="{46BBD230-BF6C-2B52-F4FE-725FB36EE900}"/>
              </a:ext>
            </a:extLst>
          </p:cNvPr>
          <p:cNvSpPr/>
          <p:nvPr/>
        </p:nvSpPr>
        <p:spPr>
          <a:xfrm>
            <a:off x="3672909" y="6312087"/>
            <a:ext cx="4998954" cy="3075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</a:rPr>
              <a:t>Target Bone Name: </a:t>
            </a:r>
            <a:r>
              <a:rPr lang="en-US" sz="2400" b="1" dirty="0" err="1">
                <a:ln w="0"/>
                <a:solidFill>
                  <a:schemeClr val="tx1">
                    <a:lumMod val="75000"/>
                    <a:lumOff val="25000"/>
                  </a:schemeClr>
                </a:solidFill>
              </a:rPr>
              <a:t>LeftArm</a:t>
            </a:r>
            <a:endParaRPr lang="en-US" sz="2400" b="1" dirty="0">
              <a:ln w="0"/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5" name="직선 화살표 연결선 81">
            <a:extLst>
              <a:ext uri="{FF2B5EF4-FFF2-40B4-BE49-F238E27FC236}">
                <a16:creationId xmlns:a16="http://schemas.microsoft.com/office/drawing/2014/main" id="{AB032A74-7690-0A42-D51A-9D74193095F8}"/>
              </a:ext>
            </a:extLst>
          </p:cNvPr>
          <p:cNvCxnSpPr>
            <a:cxnSpLocks/>
          </p:cNvCxnSpPr>
          <p:nvPr/>
        </p:nvCxnSpPr>
        <p:spPr>
          <a:xfrm>
            <a:off x="6218206" y="5456767"/>
            <a:ext cx="0" cy="711387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15157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21">
            <a:extLst>
              <a:ext uri="{FF2B5EF4-FFF2-40B4-BE49-F238E27FC236}">
                <a16:creationId xmlns:a16="http://schemas.microsoft.com/office/drawing/2014/main" id="{EF381EF5-4F20-F028-0EC0-D5D652DFB7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087" y="159157"/>
            <a:ext cx="9421177" cy="769493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Runtime </a:t>
            </a:r>
            <a:r>
              <a:rPr lang="en-US" altLang="ko-KR" dirty="0" err="1"/>
              <a:t>Retargeter</a:t>
            </a:r>
            <a:endParaRPr lang="ko-KR" altLang="en-US" dirty="0"/>
          </a:p>
        </p:txBody>
      </p:sp>
      <p:sp>
        <p:nvSpPr>
          <p:cNvPr id="2" name="Text Placeholder 13">
            <a:extLst>
              <a:ext uri="{FF2B5EF4-FFF2-40B4-BE49-F238E27FC236}">
                <a16:creationId xmlns:a16="http://schemas.microsoft.com/office/drawing/2014/main" id="{0ABA676C-3678-1478-A461-825C84A6492B}"/>
              </a:ext>
            </a:extLst>
          </p:cNvPr>
          <p:cNvSpPr txBox="1">
            <a:spLocks/>
          </p:cNvSpPr>
          <p:nvPr/>
        </p:nvSpPr>
        <p:spPr>
          <a:xfrm>
            <a:off x="399741" y="1468890"/>
            <a:ext cx="11387097" cy="492075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800" b="1" dirty="0">
                <a:solidFill>
                  <a:schemeClr val="accent1"/>
                </a:solidFill>
              </a:rPr>
              <a:t>1. Set Bone Mapping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altLang="ko-KR" dirty="0"/>
              <a:t>Create Map &lt;</a:t>
            </a:r>
            <a:r>
              <a:rPr lang="en-US" altLang="ko-KR" dirty="0" err="1"/>
              <a:t>SourceBoneName</a:t>
            </a:r>
            <a:r>
              <a:rPr lang="en-US" altLang="ko-KR" dirty="0"/>
              <a:t>, </a:t>
            </a:r>
            <a:r>
              <a:rPr lang="en-US" altLang="ko-KR" dirty="0" err="1"/>
              <a:t>TargetBoneName</a:t>
            </a:r>
            <a:r>
              <a:rPr lang="en-US" altLang="ko-KR" dirty="0"/>
              <a:t>&gt;</a:t>
            </a:r>
          </a:p>
          <a:p>
            <a:pPr>
              <a:buFont typeface="Wingdings" panose="05000000000000000000" pitchFamily="2" charset="2"/>
              <a:buChar char="ü"/>
            </a:pPr>
            <a:endParaRPr lang="en-US" altLang="ko-KR" dirty="0"/>
          </a:p>
          <a:p>
            <a:pPr marL="0" indent="0">
              <a:buNone/>
            </a:pPr>
            <a:endParaRPr lang="en-US" altLang="ko-KR" sz="3200" b="1" dirty="0">
              <a:solidFill>
                <a:schemeClr val="accent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A1E5EA5-CE2A-CBEE-1E34-BDFB7D1A467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741"/>
          <a:stretch/>
        </p:blipFill>
        <p:spPr>
          <a:xfrm>
            <a:off x="6689177" y="3713361"/>
            <a:ext cx="1833422" cy="28673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DE2EB58-EF33-7AFB-F2F5-DFB6171B3F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8272" y="3713360"/>
            <a:ext cx="1833422" cy="2867387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26E93B7-6D26-5AAC-B97D-731728C0B8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5487" y="4160294"/>
            <a:ext cx="1833423" cy="1833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직사각형 20">
            <a:extLst>
              <a:ext uri="{FF2B5EF4-FFF2-40B4-BE49-F238E27FC236}">
                <a16:creationId xmlns:a16="http://schemas.microsoft.com/office/drawing/2014/main" id="{C2865D6D-BF03-6850-942D-8DE992B2569A}"/>
              </a:ext>
            </a:extLst>
          </p:cNvPr>
          <p:cNvSpPr/>
          <p:nvPr/>
        </p:nvSpPr>
        <p:spPr>
          <a:xfrm>
            <a:off x="1048012" y="2986426"/>
            <a:ext cx="4826315" cy="4995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ln w="0"/>
                <a:solidFill>
                  <a:schemeClr val="tx1">
                    <a:lumMod val="75000"/>
                    <a:lumOff val="25000"/>
                  </a:schemeClr>
                </a:solidFill>
              </a:rPr>
              <a:t>ChainName</a:t>
            </a:r>
            <a:r>
              <a:rPr lang="en-US" b="1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</a:rPr>
              <a:t>: </a:t>
            </a:r>
            <a:r>
              <a:rPr lang="en-US" b="1" dirty="0" err="1">
                <a:ln w="0"/>
                <a:solidFill>
                  <a:schemeClr val="tx1">
                    <a:lumMod val="75000"/>
                    <a:lumOff val="25000"/>
                  </a:schemeClr>
                </a:solidFill>
              </a:rPr>
              <a:t>LeftShoulder</a:t>
            </a:r>
            <a:endParaRPr lang="en-US" b="1" dirty="0">
              <a:ln w="0"/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en-US" sz="1600" b="1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</a:rPr>
              <a:t>[</a:t>
            </a:r>
            <a:r>
              <a:rPr lang="en-US" sz="1600" b="1" dirty="0" err="1">
                <a:ln w="0"/>
                <a:solidFill>
                  <a:schemeClr val="tx1">
                    <a:lumMod val="75000"/>
                    <a:lumOff val="25000"/>
                  </a:schemeClr>
                </a:solidFill>
              </a:rPr>
              <a:t>LeftShoulder</a:t>
            </a:r>
            <a:r>
              <a:rPr lang="en-US" sz="1600" b="1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US" sz="1600" b="1" dirty="0" err="1">
                <a:ln w="0"/>
                <a:solidFill>
                  <a:schemeClr val="tx1">
                    <a:lumMod val="75000"/>
                    <a:lumOff val="25000"/>
                  </a:schemeClr>
                </a:solidFill>
              </a:rPr>
              <a:t>LeftArm</a:t>
            </a:r>
            <a:r>
              <a:rPr lang="en-US" sz="1600" b="1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US" sz="1600" b="1" dirty="0" err="1">
                <a:ln w="0"/>
                <a:solidFill>
                  <a:schemeClr val="tx1">
                    <a:lumMod val="75000"/>
                    <a:lumOff val="25000"/>
                  </a:schemeClr>
                </a:solidFill>
              </a:rPr>
              <a:t>LeftForeArm</a:t>
            </a:r>
            <a:r>
              <a:rPr lang="en-US" sz="1600" b="1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US" sz="1600" b="1" dirty="0" err="1">
                <a:ln w="0"/>
                <a:solidFill>
                  <a:schemeClr val="tx1">
                    <a:lumMod val="75000"/>
                    <a:lumOff val="25000"/>
                  </a:schemeClr>
                </a:solidFill>
              </a:rPr>
              <a:t>LeftHand</a:t>
            </a:r>
            <a:r>
              <a:rPr lang="en-US" sz="1600" b="1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</a:rPr>
              <a:t>]</a:t>
            </a:r>
            <a:endParaRPr lang="en-US" b="1" dirty="0">
              <a:ln w="0"/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직사각형 20">
            <a:extLst>
              <a:ext uri="{FF2B5EF4-FFF2-40B4-BE49-F238E27FC236}">
                <a16:creationId xmlns:a16="http://schemas.microsoft.com/office/drawing/2014/main" id="{F7D366B7-85C3-2F1D-754E-806657539601}"/>
              </a:ext>
            </a:extLst>
          </p:cNvPr>
          <p:cNvSpPr/>
          <p:nvPr/>
        </p:nvSpPr>
        <p:spPr>
          <a:xfrm>
            <a:off x="6689177" y="2862807"/>
            <a:ext cx="4826315" cy="4995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ln w="0"/>
                <a:solidFill>
                  <a:schemeClr val="tx1">
                    <a:lumMod val="75000"/>
                    <a:lumOff val="25000"/>
                  </a:schemeClr>
                </a:solidFill>
              </a:rPr>
              <a:t>ChainName</a:t>
            </a:r>
            <a:r>
              <a:rPr lang="en-US" b="1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</a:rPr>
              <a:t>: </a:t>
            </a:r>
            <a:r>
              <a:rPr lang="en-US" b="1" dirty="0" err="1">
                <a:ln w="0"/>
                <a:solidFill>
                  <a:schemeClr val="tx1">
                    <a:lumMod val="75000"/>
                    <a:lumOff val="25000"/>
                  </a:schemeClr>
                </a:solidFill>
              </a:rPr>
              <a:t>LeftShoulder</a:t>
            </a:r>
            <a:endParaRPr lang="en-US" b="1" dirty="0">
              <a:ln w="0"/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en-US" sz="1600" b="1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</a:rPr>
              <a:t>[</a:t>
            </a:r>
            <a:r>
              <a:rPr lang="en-US" sz="1600" b="1" dirty="0" err="1">
                <a:ln w="0"/>
                <a:solidFill>
                  <a:schemeClr val="tx1">
                    <a:lumMod val="75000"/>
                    <a:lumOff val="25000"/>
                  </a:schemeClr>
                </a:solidFill>
              </a:rPr>
              <a:t>m_avg_L_Collar</a:t>
            </a:r>
            <a:r>
              <a:rPr lang="en-US" sz="1600" b="1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US" sz="1600" b="1" dirty="0" err="1">
                <a:ln w="0"/>
                <a:solidFill>
                  <a:schemeClr val="tx1">
                    <a:lumMod val="75000"/>
                    <a:lumOff val="25000"/>
                  </a:schemeClr>
                </a:solidFill>
              </a:rPr>
              <a:t>m_avg_L_Shoulder</a:t>
            </a:r>
            <a:r>
              <a:rPr lang="en-US" sz="1600" b="1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US" sz="1600" b="1" dirty="0" err="1">
                <a:ln w="0"/>
                <a:solidFill>
                  <a:schemeClr val="tx1">
                    <a:lumMod val="75000"/>
                    <a:lumOff val="25000"/>
                  </a:schemeClr>
                </a:solidFill>
              </a:rPr>
              <a:t>m_avg_L_Elbow</a:t>
            </a:r>
            <a:r>
              <a:rPr lang="en-US" sz="1600" b="1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US" sz="1600" b="1" dirty="0" err="1">
                <a:ln w="0"/>
                <a:solidFill>
                  <a:schemeClr val="tx1">
                    <a:lumMod val="75000"/>
                    <a:lumOff val="25000"/>
                  </a:schemeClr>
                </a:solidFill>
              </a:rPr>
              <a:t>m_avg_L_Wrist</a:t>
            </a:r>
            <a:r>
              <a:rPr lang="en-US" sz="1600" b="1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</a:rPr>
              <a:t>]</a:t>
            </a:r>
            <a:endParaRPr lang="en-US" b="1" dirty="0">
              <a:ln w="0"/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46E8E19-F4FE-3EDE-9F1D-C896CA673F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9154" y="3709628"/>
            <a:ext cx="3233166" cy="287111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9DBD16F-19A4-765F-BFF5-BCDE42FB337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22599" y="3709628"/>
            <a:ext cx="3015708" cy="2871119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75603405-F35C-9318-B25B-8EDB32EC2B1A}"/>
              </a:ext>
            </a:extLst>
          </p:cNvPr>
          <p:cNvSpPr/>
          <p:nvPr/>
        </p:nvSpPr>
        <p:spPr>
          <a:xfrm>
            <a:off x="231087" y="6004923"/>
            <a:ext cx="2152589" cy="4995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n w="0"/>
                <a:solidFill>
                  <a:schemeClr val="accent1"/>
                </a:solidFill>
              </a:rPr>
              <a:t>Plugin</a:t>
            </a:r>
          </a:p>
        </p:txBody>
      </p:sp>
      <p:sp>
        <p:nvSpPr>
          <p:cNvPr id="22" name="직사각형 20">
            <a:extLst>
              <a:ext uri="{FF2B5EF4-FFF2-40B4-BE49-F238E27FC236}">
                <a16:creationId xmlns:a16="http://schemas.microsoft.com/office/drawing/2014/main" id="{FA75EBC3-317E-5E3F-23FA-759EEC356F95}"/>
              </a:ext>
            </a:extLst>
          </p:cNvPr>
          <p:cNvSpPr/>
          <p:nvPr/>
        </p:nvSpPr>
        <p:spPr>
          <a:xfrm>
            <a:off x="8423553" y="5993717"/>
            <a:ext cx="2980247" cy="4995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400" b="1" dirty="0">
                <a:ln w="0"/>
                <a:solidFill>
                  <a:schemeClr val="accent1"/>
                </a:solidFill>
              </a:rPr>
              <a:t>User</a:t>
            </a:r>
          </a:p>
        </p:txBody>
      </p:sp>
    </p:spTree>
    <p:extLst>
      <p:ext uri="{BB962C8B-B14F-4D97-AF65-F5344CB8AC3E}">
        <p14:creationId xmlns:p14="http://schemas.microsoft.com/office/powerpoint/2010/main" val="35064514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21">
            <a:extLst>
              <a:ext uri="{FF2B5EF4-FFF2-40B4-BE49-F238E27FC236}">
                <a16:creationId xmlns:a16="http://schemas.microsoft.com/office/drawing/2014/main" id="{EF381EF5-4F20-F028-0EC0-D5D652DFB7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087" y="159157"/>
            <a:ext cx="9421177" cy="769493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Runtime </a:t>
            </a:r>
            <a:r>
              <a:rPr lang="en-US" altLang="ko-KR" dirty="0" err="1"/>
              <a:t>Retargeter</a:t>
            </a:r>
            <a:endParaRPr lang="ko-KR" altLang="en-US" dirty="0"/>
          </a:p>
        </p:txBody>
      </p:sp>
      <p:pic>
        <p:nvPicPr>
          <p:cNvPr id="7" name="Picture 6" descr="A picture containing outdoor, bird, jump&#10;&#10;Description automatically generated">
            <a:extLst>
              <a:ext uri="{FF2B5EF4-FFF2-40B4-BE49-F238E27FC236}">
                <a16:creationId xmlns:a16="http://schemas.microsoft.com/office/drawing/2014/main" id="{CC73322E-9F5A-09C1-87D8-AC67EEA3C3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949" b="1"/>
          <a:stretch/>
        </p:blipFill>
        <p:spPr>
          <a:xfrm>
            <a:off x="1104900" y="2055457"/>
            <a:ext cx="9982200" cy="4643385"/>
          </a:xfrm>
          <a:prstGeom prst="rect">
            <a:avLst/>
          </a:prstGeom>
        </p:spPr>
      </p:pic>
      <p:sp>
        <p:nvSpPr>
          <p:cNvPr id="8" name="직사각형 58">
            <a:extLst>
              <a:ext uri="{FF2B5EF4-FFF2-40B4-BE49-F238E27FC236}">
                <a16:creationId xmlns:a16="http://schemas.microsoft.com/office/drawing/2014/main" id="{560A9A2B-E176-EE3D-AA7F-CAA313D10399}"/>
              </a:ext>
            </a:extLst>
          </p:cNvPr>
          <p:cNvSpPr/>
          <p:nvPr/>
        </p:nvSpPr>
        <p:spPr>
          <a:xfrm>
            <a:off x="3024640" y="1308414"/>
            <a:ext cx="6142719" cy="635422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u="sng" dirty="0">
                <a:solidFill>
                  <a:schemeClr val="accent1"/>
                </a:solidFill>
              </a:rPr>
              <a:t>GOAL: Implement it in RUNTIME</a:t>
            </a:r>
          </a:p>
        </p:txBody>
      </p:sp>
    </p:spTree>
    <p:extLst>
      <p:ext uri="{BB962C8B-B14F-4D97-AF65-F5344CB8AC3E}">
        <p14:creationId xmlns:p14="http://schemas.microsoft.com/office/powerpoint/2010/main" val="35330364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21">
            <a:extLst>
              <a:ext uri="{FF2B5EF4-FFF2-40B4-BE49-F238E27FC236}">
                <a16:creationId xmlns:a16="http://schemas.microsoft.com/office/drawing/2014/main" id="{EF381EF5-4F20-F028-0EC0-D5D652DFB7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087" y="159157"/>
            <a:ext cx="9421177" cy="769493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Runtime </a:t>
            </a:r>
            <a:r>
              <a:rPr lang="en-US" altLang="ko-KR" dirty="0" err="1"/>
              <a:t>Retargeter</a:t>
            </a:r>
            <a:endParaRPr lang="ko-KR" altLang="en-US" dirty="0"/>
          </a:p>
        </p:txBody>
      </p:sp>
      <p:pic>
        <p:nvPicPr>
          <p:cNvPr id="12" name="Picture 11" descr="A picture containing outdoor, jump, person, physical fitness&#10;&#10;Description automatically generated">
            <a:extLst>
              <a:ext uri="{FF2B5EF4-FFF2-40B4-BE49-F238E27FC236}">
                <a16:creationId xmlns:a16="http://schemas.microsoft.com/office/drawing/2014/main" id="{0614A14E-2818-A119-F65B-F34C32699C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208" y="1447395"/>
            <a:ext cx="5791200" cy="4838700"/>
          </a:xfrm>
          <a:prstGeom prst="rect">
            <a:avLst/>
          </a:prstGeom>
        </p:spPr>
      </p:pic>
      <p:sp>
        <p:nvSpPr>
          <p:cNvPr id="2" name="Text Placeholder 13">
            <a:extLst>
              <a:ext uri="{FF2B5EF4-FFF2-40B4-BE49-F238E27FC236}">
                <a16:creationId xmlns:a16="http://schemas.microsoft.com/office/drawing/2014/main" id="{E57D62A0-25A5-9BD4-9743-61371E0B0D03}"/>
              </a:ext>
            </a:extLst>
          </p:cNvPr>
          <p:cNvSpPr txBox="1">
            <a:spLocks/>
          </p:cNvSpPr>
          <p:nvPr/>
        </p:nvSpPr>
        <p:spPr>
          <a:xfrm>
            <a:off x="7179013" y="1447396"/>
            <a:ext cx="4542817" cy="483869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800" b="1" dirty="0">
                <a:solidFill>
                  <a:schemeClr val="accent1"/>
                </a:solidFill>
              </a:rPr>
              <a:t>Issue:</a:t>
            </a:r>
            <a:endParaRPr lang="en-US" altLang="ko-KR" dirty="0"/>
          </a:p>
          <a:p>
            <a:pPr>
              <a:buFont typeface="Wingdings" panose="05000000000000000000" pitchFamily="2" charset="2"/>
              <a:buChar char="ü"/>
            </a:pPr>
            <a:r>
              <a:rPr lang="en-US" altLang="ko-KR" dirty="0"/>
              <a:t>Axis Orientation mismatch between FBX format and unreal engine.</a:t>
            </a:r>
          </a:p>
          <a:p>
            <a:pPr>
              <a:buFont typeface="Wingdings" panose="05000000000000000000" pitchFamily="2" charset="2"/>
              <a:buChar char="ü"/>
            </a:pPr>
            <a:endParaRPr lang="en-US" altLang="ko-KR" dirty="0"/>
          </a:p>
          <a:p>
            <a:pPr>
              <a:buFont typeface="Wingdings" panose="05000000000000000000" pitchFamily="2" charset="2"/>
              <a:buChar char="ü"/>
            </a:pPr>
            <a:endParaRPr lang="en-US" altLang="ko-KR" dirty="0"/>
          </a:p>
          <a:p>
            <a:pPr marL="0" indent="0">
              <a:buNone/>
            </a:pPr>
            <a:endParaRPr lang="en-US" altLang="ko-KR" sz="32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86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21">
            <a:extLst>
              <a:ext uri="{FF2B5EF4-FFF2-40B4-BE49-F238E27FC236}">
                <a16:creationId xmlns:a16="http://schemas.microsoft.com/office/drawing/2014/main" id="{EF381EF5-4F20-F028-0EC0-D5D652DFB7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087" y="159157"/>
            <a:ext cx="9421177" cy="769493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Runtime </a:t>
            </a:r>
            <a:r>
              <a:rPr lang="en-US" altLang="ko-KR" dirty="0" err="1"/>
              <a:t>Retargeter</a:t>
            </a:r>
            <a:endParaRPr lang="ko-KR" altLang="en-US" dirty="0"/>
          </a:p>
        </p:txBody>
      </p:sp>
      <p:pic>
        <p:nvPicPr>
          <p:cNvPr id="14" name="Picture 13" descr="A person wearing headphones jumping in the air&#10;&#10;Description automatically generated with medium confidence">
            <a:extLst>
              <a:ext uri="{FF2B5EF4-FFF2-40B4-BE49-F238E27FC236}">
                <a16:creationId xmlns:a16="http://schemas.microsoft.com/office/drawing/2014/main" id="{517566CF-D122-6D61-3BEB-2E3B181E26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208" y="1447395"/>
            <a:ext cx="5791200" cy="4838700"/>
          </a:xfrm>
          <a:prstGeom prst="rect">
            <a:avLst/>
          </a:prstGeom>
        </p:spPr>
      </p:pic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8F98FCB5-2F2F-D414-3F38-1F4DA586E933}"/>
              </a:ext>
            </a:extLst>
          </p:cNvPr>
          <p:cNvSpPr txBox="1">
            <a:spLocks/>
          </p:cNvSpPr>
          <p:nvPr/>
        </p:nvSpPr>
        <p:spPr>
          <a:xfrm>
            <a:off x="7179013" y="1447396"/>
            <a:ext cx="4542817" cy="483869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800" b="1" dirty="0">
                <a:solidFill>
                  <a:schemeClr val="accent1"/>
                </a:solidFill>
              </a:rPr>
              <a:t>Issue:</a:t>
            </a:r>
            <a:endParaRPr lang="en-US" altLang="ko-KR" dirty="0"/>
          </a:p>
          <a:p>
            <a:pPr>
              <a:buFont typeface="Wingdings" panose="05000000000000000000" pitchFamily="2" charset="2"/>
              <a:buChar char="ü"/>
            </a:pPr>
            <a:r>
              <a:rPr lang="en-US" altLang="ko-KR" dirty="0"/>
              <a:t>In-between bones are not transferred.</a:t>
            </a:r>
          </a:p>
          <a:p>
            <a:pPr>
              <a:buFont typeface="Wingdings" panose="05000000000000000000" pitchFamily="2" charset="2"/>
              <a:buChar char="ü"/>
            </a:pPr>
            <a:endParaRPr lang="en-US" altLang="ko-KR" dirty="0"/>
          </a:p>
          <a:p>
            <a:pPr>
              <a:buFont typeface="Wingdings" panose="05000000000000000000" pitchFamily="2" charset="2"/>
              <a:buChar char="ü"/>
            </a:pPr>
            <a:endParaRPr lang="en-US" altLang="ko-KR" dirty="0"/>
          </a:p>
          <a:p>
            <a:pPr marL="0" indent="0">
              <a:buNone/>
            </a:pPr>
            <a:endParaRPr lang="en-US" altLang="ko-KR" sz="32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986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21">
            <a:extLst>
              <a:ext uri="{FF2B5EF4-FFF2-40B4-BE49-F238E27FC236}">
                <a16:creationId xmlns:a16="http://schemas.microsoft.com/office/drawing/2014/main" id="{EF381EF5-4F20-F028-0EC0-D5D652DFB7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087" y="159157"/>
            <a:ext cx="9421177" cy="769493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Runtime </a:t>
            </a:r>
            <a:r>
              <a:rPr lang="en-US" altLang="ko-KR" dirty="0" err="1"/>
              <a:t>Retargeter</a:t>
            </a:r>
            <a:endParaRPr lang="ko-KR" altLang="en-US" dirty="0"/>
          </a:p>
        </p:txBody>
      </p:sp>
      <p:pic>
        <p:nvPicPr>
          <p:cNvPr id="4" name="Picture 3" descr="A picture containing statue, screenshot, outdoor, person&#10;&#10;Description automatically generated">
            <a:extLst>
              <a:ext uri="{FF2B5EF4-FFF2-40B4-BE49-F238E27FC236}">
                <a16:creationId xmlns:a16="http://schemas.microsoft.com/office/drawing/2014/main" id="{D6579017-5558-FC05-2317-C7BDF2D136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1107" y="1505762"/>
            <a:ext cx="5739806" cy="4895717"/>
          </a:xfrm>
          <a:prstGeom prst="rect">
            <a:avLst/>
          </a:prstGeom>
        </p:spPr>
      </p:pic>
      <p:pic>
        <p:nvPicPr>
          <p:cNvPr id="6" name="Picture 5" descr="A person in a black suit&#10;&#10;Description automatically generated with low confidence">
            <a:extLst>
              <a:ext uri="{FF2B5EF4-FFF2-40B4-BE49-F238E27FC236}">
                <a16:creationId xmlns:a16="http://schemas.microsoft.com/office/drawing/2014/main" id="{58DCB43F-59A0-87E4-FD01-4497416367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087" y="1505762"/>
            <a:ext cx="5739806" cy="4895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5672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1B2A9953-D607-D655-2953-1944EDF2734E}"/>
              </a:ext>
            </a:extLst>
          </p:cNvPr>
          <p:cNvSpPr/>
          <p:nvPr/>
        </p:nvSpPr>
        <p:spPr>
          <a:xfrm>
            <a:off x="3216536" y="160100"/>
            <a:ext cx="8692178" cy="2378447"/>
          </a:xfrm>
          <a:prstGeom prst="rect">
            <a:avLst/>
          </a:prstGeom>
          <a:noFill/>
          <a:ln w="38100">
            <a:solidFill>
              <a:schemeClr val="accent3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itle 33">
            <a:extLst>
              <a:ext uri="{FF2B5EF4-FFF2-40B4-BE49-F238E27FC236}">
                <a16:creationId xmlns:a16="http://schemas.microsoft.com/office/drawing/2014/main" id="{B9AD54F4-E828-705F-9378-72A65AECAA2D}"/>
              </a:ext>
            </a:extLst>
          </p:cNvPr>
          <p:cNvSpPr txBox="1">
            <a:spLocks/>
          </p:cNvSpPr>
          <p:nvPr/>
        </p:nvSpPr>
        <p:spPr>
          <a:xfrm>
            <a:off x="5865410" y="5938206"/>
            <a:ext cx="3161788" cy="7668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800" b="1" kern="1200" spc="-2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>
                <a:solidFill>
                  <a:schemeClr val="accent3"/>
                </a:solidFill>
              </a:rPr>
              <a:t>Unreal Engine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33AA0B7-0AF9-2F89-9341-AA2799EAE614}"/>
              </a:ext>
            </a:extLst>
          </p:cNvPr>
          <p:cNvSpPr/>
          <p:nvPr/>
        </p:nvSpPr>
        <p:spPr>
          <a:xfrm>
            <a:off x="5094870" y="1290883"/>
            <a:ext cx="1241681" cy="644889"/>
          </a:xfrm>
          <a:prstGeom prst="rect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Model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C42FE57-D641-E44E-8D8B-6E6A97F5C77F}"/>
              </a:ext>
            </a:extLst>
          </p:cNvPr>
          <p:cNvSpPr/>
          <p:nvPr/>
        </p:nvSpPr>
        <p:spPr>
          <a:xfrm>
            <a:off x="3494487" y="1290883"/>
            <a:ext cx="1148332" cy="644889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ln w="0"/>
                <a:solidFill>
                  <a:schemeClr val="accent1"/>
                </a:solidFill>
              </a:rPr>
              <a:t>Text Input</a:t>
            </a: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7DC75D30-51C6-BB8B-8013-260744578E05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>
            <a:off x="4642819" y="1613328"/>
            <a:ext cx="452051" cy="0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782CF1C-3DC5-80D5-E267-FB40FD10FFA8}"/>
              </a:ext>
            </a:extLst>
          </p:cNvPr>
          <p:cNvSpPr/>
          <p:nvPr/>
        </p:nvSpPr>
        <p:spPr>
          <a:xfrm>
            <a:off x="6788733" y="1299955"/>
            <a:ext cx="1315143" cy="644888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ln w="0"/>
                <a:solidFill>
                  <a:schemeClr val="accent1"/>
                </a:solidFill>
              </a:rPr>
              <a:t>Motion Data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2ED91D92-08D8-AE46-5C32-658A71209A28}"/>
              </a:ext>
            </a:extLst>
          </p:cNvPr>
          <p:cNvCxnSpPr>
            <a:cxnSpLocks/>
            <a:stCxn id="9" idx="3"/>
            <a:endCxn id="13" idx="1"/>
          </p:cNvCxnSpPr>
          <p:nvPr/>
        </p:nvCxnSpPr>
        <p:spPr>
          <a:xfrm>
            <a:off x="6336551" y="1613328"/>
            <a:ext cx="452182" cy="9071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3EB059D-D9C6-FE17-DC67-2438EA2CDE85}"/>
              </a:ext>
            </a:extLst>
          </p:cNvPr>
          <p:cNvSpPr/>
          <p:nvPr/>
        </p:nvSpPr>
        <p:spPr>
          <a:xfrm>
            <a:off x="8463987" y="1290882"/>
            <a:ext cx="1241681" cy="644889"/>
          </a:xfrm>
          <a:prstGeom prst="rect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400" b="1"/>
              <a:t>Dimension</a:t>
            </a:r>
          </a:p>
          <a:p>
            <a:pPr algn="ctr"/>
            <a:r>
              <a:rPr lang="en-US" sz="1400" b="1"/>
              <a:t>Conversion</a:t>
            </a: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2054489F-7A92-3914-7DF9-CEC067945D09}"/>
              </a:ext>
            </a:extLst>
          </p:cNvPr>
          <p:cNvCxnSpPr>
            <a:cxnSpLocks/>
            <a:stCxn id="13" idx="3"/>
            <a:endCxn id="17" idx="1"/>
          </p:cNvCxnSpPr>
          <p:nvPr/>
        </p:nvCxnSpPr>
        <p:spPr>
          <a:xfrm flipV="1">
            <a:off x="8103876" y="1613327"/>
            <a:ext cx="360111" cy="9072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0E6E3F9-9745-B2A6-A412-08F8788520A9}"/>
              </a:ext>
            </a:extLst>
          </p:cNvPr>
          <p:cNvSpPr/>
          <p:nvPr/>
        </p:nvSpPr>
        <p:spPr>
          <a:xfrm>
            <a:off x="10080322" y="1299955"/>
            <a:ext cx="1315143" cy="644888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ln w="0"/>
                <a:solidFill>
                  <a:schemeClr val="accent1"/>
                </a:solidFill>
              </a:rPr>
              <a:t>FBX Data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AFFF816F-D79D-E724-6018-F0C023D7E649}"/>
              </a:ext>
            </a:extLst>
          </p:cNvPr>
          <p:cNvCxnSpPr>
            <a:cxnSpLocks/>
            <a:stCxn id="17" idx="3"/>
            <a:endCxn id="21" idx="1"/>
          </p:cNvCxnSpPr>
          <p:nvPr/>
        </p:nvCxnSpPr>
        <p:spPr>
          <a:xfrm>
            <a:off x="9705668" y="1613327"/>
            <a:ext cx="374654" cy="9072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itle 33">
            <a:extLst>
              <a:ext uri="{FF2B5EF4-FFF2-40B4-BE49-F238E27FC236}">
                <a16:creationId xmlns:a16="http://schemas.microsoft.com/office/drawing/2014/main" id="{9A1E005A-17A8-ABB5-B4DD-A8F98F2E818C}"/>
              </a:ext>
            </a:extLst>
          </p:cNvPr>
          <p:cNvSpPr txBox="1">
            <a:spLocks/>
          </p:cNvSpPr>
          <p:nvPr/>
        </p:nvSpPr>
        <p:spPr>
          <a:xfrm>
            <a:off x="5475691" y="195977"/>
            <a:ext cx="4556110" cy="7668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800" b="1" kern="1200" spc="-2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>
                <a:solidFill>
                  <a:schemeClr val="accent3"/>
                </a:solidFill>
              </a:rPr>
              <a:t>Motion Diffusion Model</a:t>
            </a:r>
          </a:p>
        </p:txBody>
      </p:sp>
      <p:sp>
        <p:nvSpPr>
          <p:cNvPr id="3" name="Title 33">
            <a:extLst>
              <a:ext uri="{FF2B5EF4-FFF2-40B4-BE49-F238E27FC236}">
                <a16:creationId xmlns:a16="http://schemas.microsoft.com/office/drawing/2014/main" id="{5F70B671-0E23-5B3C-9CA5-5B28973EE8DD}"/>
              </a:ext>
            </a:extLst>
          </p:cNvPr>
          <p:cNvSpPr txBox="1">
            <a:spLocks/>
          </p:cNvSpPr>
          <p:nvPr/>
        </p:nvSpPr>
        <p:spPr>
          <a:xfrm>
            <a:off x="218584" y="5362256"/>
            <a:ext cx="2184402" cy="15379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800" b="1" kern="1200" spc="-2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dirty="0"/>
              <a:t>5.</a:t>
            </a:r>
          </a:p>
        </p:txBody>
      </p:sp>
      <p:sp>
        <p:nvSpPr>
          <p:cNvPr id="36" name="직사각형 23">
            <a:extLst>
              <a:ext uri="{FF2B5EF4-FFF2-40B4-BE49-F238E27FC236}">
                <a16:creationId xmlns:a16="http://schemas.microsoft.com/office/drawing/2014/main" id="{E7EE4DA8-E378-3756-B499-C7872CC9059F}"/>
              </a:ext>
            </a:extLst>
          </p:cNvPr>
          <p:cNvSpPr/>
          <p:nvPr/>
        </p:nvSpPr>
        <p:spPr>
          <a:xfrm>
            <a:off x="4774436" y="856981"/>
            <a:ext cx="1834241" cy="1410979"/>
          </a:xfrm>
          <a:prstGeom prst="rect">
            <a:avLst/>
          </a:prstGeom>
          <a:noFill/>
          <a:ln w="38100">
            <a:solidFill>
              <a:srgbClr val="FFC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3" name="Title 33">
            <a:extLst>
              <a:ext uri="{FF2B5EF4-FFF2-40B4-BE49-F238E27FC236}">
                <a16:creationId xmlns:a16="http://schemas.microsoft.com/office/drawing/2014/main" id="{FF384DD2-6129-84DF-6F58-3C04B9700F16}"/>
              </a:ext>
            </a:extLst>
          </p:cNvPr>
          <p:cNvSpPr txBox="1">
            <a:spLocks/>
          </p:cNvSpPr>
          <p:nvPr/>
        </p:nvSpPr>
        <p:spPr>
          <a:xfrm>
            <a:off x="190706" y="1257175"/>
            <a:ext cx="2719492" cy="43401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800" b="1" kern="1200" spc="-2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/>
              <a:t>Augmentation Result</a:t>
            </a:r>
          </a:p>
        </p:txBody>
      </p:sp>
      <p:cxnSp>
        <p:nvCxnSpPr>
          <p:cNvPr id="4" name="연결선: 꺾임 29">
            <a:extLst>
              <a:ext uri="{FF2B5EF4-FFF2-40B4-BE49-F238E27FC236}">
                <a16:creationId xmlns:a16="http://schemas.microsoft.com/office/drawing/2014/main" id="{2A153CDF-D2BC-4F6F-A51E-D5D94BB1EA7F}"/>
              </a:ext>
            </a:extLst>
          </p:cNvPr>
          <p:cNvCxnSpPr>
            <a:cxnSpLocks/>
            <a:endCxn id="14" idx="0"/>
          </p:cNvCxnSpPr>
          <p:nvPr/>
        </p:nvCxnSpPr>
        <p:spPr>
          <a:xfrm rot="5400000">
            <a:off x="8301792" y="1031537"/>
            <a:ext cx="1522797" cy="3349408"/>
          </a:xfrm>
          <a:prstGeom prst="bentConnector3">
            <a:avLst>
              <a:gd name="adj1" fmla="val 50000"/>
            </a:avLst>
          </a:prstGeom>
          <a:ln w="3810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27">
            <a:extLst>
              <a:ext uri="{FF2B5EF4-FFF2-40B4-BE49-F238E27FC236}">
                <a16:creationId xmlns:a16="http://schemas.microsoft.com/office/drawing/2014/main" id="{28888A35-9497-27BA-5047-4F6A14A3C83E}"/>
              </a:ext>
            </a:extLst>
          </p:cNvPr>
          <p:cNvSpPr/>
          <p:nvPr/>
        </p:nvSpPr>
        <p:spPr>
          <a:xfrm>
            <a:off x="3216536" y="2969111"/>
            <a:ext cx="8692178" cy="3717201"/>
          </a:xfrm>
          <a:prstGeom prst="rect">
            <a:avLst/>
          </a:prstGeom>
          <a:noFill/>
          <a:ln w="38100">
            <a:solidFill>
              <a:schemeClr val="accent3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직사각형 58">
            <a:extLst>
              <a:ext uri="{FF2B5EF4-FFF2-40B4-BE49-F238E27FC236}">
                <a16:creationId xmlns:a16="http://schemas.microsoft.com/office/drawing/2014/main" id="{DFEB1D31-4B43-B471-6997-20D820366105}"/>
              </a:ext>
            </a:extLst>
          </p:cNvPr>
          <p:cNvSpPr/>
          <p:nvPr/>
        </p:nvSpPr>
        <p:spPr>
          <a:xfrm>
            <a:off x="6573254" y="4985882"/>
            <a:ext cx="1651688" cy="635422"/>
          </a:xfrm>
          <a:prstGeom prst="rect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Character</a:t>
            </a:r>
          </a:p>
          <a:p>
            <a:pPr algn="ctr"/>
            <a:r>
              <a:rPr lang="en-US" sz="2000" b="1" dirty="0"/>
              <a:t>Component</a:t>
            </a:r>
          </a:p>
        </p:txBody>
      </p:sp>
      <p:sp>
        <p:nvSpPr>
          <p:cNvPr id="11" name="직사각형 70">
            <a:extLst>
              <a:ext uri="{FF2B5EF4-FFF2-40B4-BE49-F238E27FC236}">
                <a16:creationId xmlns:a16="http://schemas.microsoft.com/office/drawing/2014/main" id="{FFCD0684-C89A-243E-094F-F1F924FBAFCB}"/>
              </a:ext>
            </a:extLst>
          </p:cNvPr>
          <p:cNvSpPr/>
          <p:nvPr/>
        </p:nvSpPr>
        <p:spPr>
          <a:xfrm>
            <a:off x="9977358" y="3467640"/>
            <a:ext cx="1651688" cy="644888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Runtime</a:t>
            </a:r>
          </a:p>
          <a:p>
            <a:pPr algn="ctr"/>
            <a:r>
              <a:rPr lang="en-US" sz="2000" b="1" dirty="0"/>
              <a:t>Retargeter</a:t>
            </a:r>
          </a:p>
        </p:txBody>
      </p:sp>
      <p:sp>
        <p:nvSpPr>
          <p:cNvPr id="14" name="직사각형 70">
            <a:extLst>
              <a:ext uri="{FF2B5EF4-FFF2-40B4-BE49-F238E27FC236}">
                <a16:creationId xmlns:a16="http://schemas.microsoft.com/office/drawing/2014/main" id="{FDE5DB97-E479-7D99-4464-09865F303A33}"/>
              </a:ext>
            </a:extLst>
          </p:cNvPr>
          <p:cNvSpPr/>
          <p:nvPr/>
        </p:nvSpPr>
        <p:spPr>
          <a:xfrm>
            <a:off x="6562642" y="3467640"/>
            <a:ext cx="1651688" cy="644888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Plugin</a:t>
            </a:r>
          </a:p>
          <a:p>
            <a:pPr algn="ctr"/>
            <a:r>
              <a:rPr lang="en-US" sz="2000" b="1" dirty="0"/>
              <a:t>Manager</a:t>
            </a:r>
          </a:p>
        </p:txBody>
      </p:sp>
      <p:cxnSp>
        <p:nvCxnSpPr>
          <p:cNvPr id="16" name="직선 화살표 연결선 81">
            <a:extLst>
              <a:ext uri="{FF2B5EF4-FFF2-40B4-BE49-F238E27FC236}">
                <a16:creationId xmlns:a16="http://schemas.microsoft.com/office/drawing/2014/main" id="{9E644996-DBEA-32CA-883C-6AB6E857330B}"/>
              </a:ext>
            </a:extLst>
          </p:cNvPr>
          <p:cNvCxnSpPr>
            <a:cxnSpLocks/>
          </p:cNvCxnSpPr>
          <p:nvPr/>
        </p:nvCxnSpPr>
        <p:spPr>
          <a:xfrm flipH="1" flipV="1">
            <a:off x="5135563" y="5405461"/>
            <a:ext cx="1427079" cy="4403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81">
            <a:extLst>
              <a:ext uri="{FF2B5EF4-FFF2-40B4-BE49-F238E27FC236}">
                <a16:creationId xmlns:a16="http://schemas.microsoft.com/office/drawing/2014/main" id="{13AEE3FA-C4FA-ABEB-63F0-9DD60EB04449}"/>
              </a:ext>
            </a:extLst>
          </p:cNvPr>
          <p:cNvCxnSpPr>
            <a:cxnSpLocks/>
          </p:cNvCxnSpPr>
          <p:nvPr/>
        </p:nvCxnSpPr>
        <p:spPr>
          <a:xfrm flipH="1">
            <a:off x="8224942" y="3873546"/>
            <a:ext cx="1752416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연결선: 꺾임 29">
            <a:extLst>
              <a:ext uri="{FF2B5EF4-FFF2-40B4-BE49-F238E27FC236}">
                <a16:creationId xmlns:a16="http://schemas.microsoft.com/office/drawing/2014/main" id="{4CA06FBE-39EA-BBC5-9C74-EBB17ECE0D1D}"/>
              </a:ext>
            </a:extLst>
          </p:cNvPr>
          <p:cNvCxnSpPr>
            <a:cxnSpLocks/>
            <a:stCxn id="14" idx="1"/>
          </p:cNvCxnSpPr>
          <p:nvPr/>
        </p:nvCxnSpPr>
        <p:spPr>
          <a:xfrm rot="10800000">
            <a:off x="4068654" y="1935772"/>
            <a:ext cx="2493989" cy="1854312"/>
          </a:xfrm>
          <a:prstGeom prst="bentConnector2">
            <a:avLst/>
          </a:prstGeom>
          <a:ln w="38100">
            <a:solidFill>
              <a:schemeClr val="accent2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81">
            <a:extLst>
              <a:ext uri="{FF2B5EF4-FFF2-40B4-BE49-F238E27FC236}">
                <a16:creationId xmlns:a16="http://schemas.microsoft.com/office/drawing/2014/main" id="{B08A1F56-348C-50E0-CDF9-906AF5DDD9CC}"/>
              </a:ext>
            </a:extLst>
          </p:cNvPr>
          <p:cNvCxnSpPr>
            <a:cxnSpLocks/>
          </p:cNvCxnSpPr>
          <p:nvPr/>
        </p:nvCxnSpPr>
        <p:spPr>
          <a:xfrm>
            <a:off x="8227942" y="3724770"/>
            <a:ext cx="1763028" cy="0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5">
            <a:extLst>
              <a:ext uri="{FF2B5EF4-FFF2-40B4-BE49-F238E27FC236}">
                <a16:creationId xmlns:a16="http://schemas.microsoft.com/office/drawing/2014/main" id="{2385A8B6-9C6D-359C-6C1A-B7452366C21A}"/>
              </a:ext>
            </a:extLst>
          </p:cNvPr>
          <p:cNvSpPr/>
          <p:nvPr/>
        </p:nvSpPr>
        <p:spPr>
          <a:xfrm>
            <a:off x="5814681" y="4362987"/>
            <a:ext cx="1631623" cy="3897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n w="0"/>
                <a:solidFill>
                  <a:schemeClr val="accent2"/>
                </a:solidFill>
              </a:rPr>
              <a:t>Text Input</a:t>
            </a:r>
          </a:p>
        </p:txBody>
      </p:sp>
      <p:cxnSp>
        <p:nvCxnSpPr>
          <p:cNvPr id="29" name="직선 화살표 연결선 81">
            <a:extLst>
              <a:ext uri="{FF2B5EF4-FFF2-40B4-BE49-F238E27FC236}">
                <a16:creationId xmlns:a16="http://schemas.microsoft.com/office/drawing/2014/main" id="{29B47A57-EAAF-0C3E-D2A4-E02607BD1EF6}"/>
              </a:ext>
            </a:extLst>
          </p:cNvPr>
          <p:cNvCxnSpPr>
            <a:cxnSpLocks/>
            <a:stCxn id="7" idx="0"/>
            <a:endCxn id="14" idx="2"/>
          </p:cNvCxnSpPr>
          <p:nvPr/>
        </p:nvCxnSpPr>
        <p:spPr>
          <a:xfrm flipH="1" flipV="1">
            <a:off x="7388486" y="4112528"/>
            <a:ext cx="10612" cy="873354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47">
            <a:extLst>
              <a:ext uri="{FF2B5EF4-FFF2-40B4-BE49-F238E27FC236}">
                <a16:creationId xmlns:a16="http://schemas.microsoft.com/office/drawing/2014/main" id="{FE73E1FA-DB93-5832-339F-1E941374B1C2}"/>
              </a:ext>
            </a:extLst>
          </p:cNvPr>
          <p:cNvSpPr/>
          <p:nvPr/>
        </p:nvSpPr>
        <p:spPr>
          <a:xfrm>
            <a:off x="8325918" y="3934681"/>
            <a:ext cx="1567077" cy="6354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n w="0"/>
                <a:solidFill>
                  <a:schemeClr val="accent4"/>
                </a:solidFill>
              </a:rPr>
              <a:t>Animation</a:t>
            </a:r>
          </a:p>
          <a:p>
            <a:pPr algn="ctr"/>
            <a:r>
              <a:rPr lang="en-US" b="1" dirty="0">
                <a:ln w="0"/>
                <a:solidFill>
                  <a:schemeClr val="accent4"/>
                </a:solidFill>
              </a:rPr>
              <a:t>Sequence</a:t>
            </a:r>
          </a:p>
        </p:txBody>
      </p:sp>
      <p:sp>
        <p:nvSpPr>
          <p:cNvPr id="32" name="직사각형 20">
            <a:extLst>
              <a:ext uri="{FF2B5EF4-FFF2-40B4-BE49-F238E27FC236}">
                <a16:creationId xmlns:a16="http://schemas.microsoft.com/office/drawing/2014/main" id="{A9E763C8-73C2-0882-684B-9DE35F63F7F2}"/>
              </a:ext>
            </a:extLst>
          </p:cNvPr>
          <p:cNvSpPr/>
          <p:nvPr/>
        </p:nvSpPr>
        <p:spPr>
          <a:xfrm>
            <a:off x="8258983" y="3369532"/>
            <a:ext cx="1651688" cy="2693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</a:rPr>
              <a:t>FBX Data</a:t>
            </a:r>
          </a:p>
        </p:txBody>
      </p:sp>
      <p:cxnSp>
        <p:nvCxnSpPr>
          <p:cNvPr id="33" name="직선 화살표 연결선 81">
            <a:extLst>
              <a:ext uri="{FF2B5EF4-FFF2-40B4-BE49-F238E27FC236}">
                <a16:creationId xmlns:a16="http://schemas.microsoft.com/office/drawing/2014/main" id="{E861BD73-CE74-8289-0FE3-DC66B2692F80}"/>
              </a:ext>
            </a:extLst>
          </p:cNvPr>
          <p:cNvCxnSpPr>
            <a:cxnSpLocks/>
          </p:cNvCxnSpPr>
          <p:nvPr/>
        </p:nvCxnSpPr>
        <p:spPr>
          <a:xfrm>
            <a:off x="7562625" y="4112528"/>
            <a:ext cx="0" cy="868951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58">
            <a:extLst>
              <a:ext uri="{FF2B5EF4-FFF2-40B4-BE49-F238E27FC236}">
                <a16:creationId xmlns:a16="http://schemas.microsoft.com/office/drawing/2014/main" id="{FEDCDE79-AA16-4086-1D92-CFB770062551}"/>
              </a:ext>
            </a:extLst>
          </p:cNvPr>
          <p:cNvSpPr/>
          <p:nvPr/>
        </p:nvSpPr>
        <p:spPr>
          <a:xfrm>
            <a:off x="3494487" y="4981479"/>
            <a:ext cx="1651688" cy="635422"/>
          </a:xfrm>
          <a:prstGeom prst="rect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Player</a:t>
            </a:r>
          </a:p>
          <a:p>
            <a:pPr algn="ctr"/>
            <a:r>
              <a:rPr lang="en-US" sz="2000" b="1" dirty="0"/>
              <a:t>Character</a:t>
            </a:r>
          </a:p>
        </p:txBody>
      </p:sp>
      <p:sp>
        <p:nvSpPr>
          <p:cNvPr id="35" name="직사각형 47">
            <a:extLst>
              <a:ext uri="{FF2B5EF4-FFF2-40B4-BE49-F238E27FC236}">
                <a16:creationId xmlns:a16="http://schemas.microsoft.com/office/drawing/2014/main" id="{6E1DD66E-4BBC-D07C-C070-6A2353149117}"/>
              </a:ext>
            </a:extLst>
          </p:cNvPr>
          <p:cNvSpPr/>
          <p:nvPr/>
        </p:nvSpPr>
        <p:spPr>
          <a:xfrm>
            <a:off x="5105640" y="5436965"/>
            <a:ext cx="1567077" cy="6354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n w="0"/>
                <a:solidFill>
                  <a:schemeClr val="accent4"/>
                </a:solidFill>
              </a:rPr>
              <a:t>Animation</a:t>
            </a:r>
          </a:p>
          <a:p>
            <a:pPr algn="ctr"/>
            <a:r>
              <a:rPr lang="en-US" b="1" dirty="0">
                <a:ln w="0"/>
                <a:solidFill>
                  <a:schemeClr val="accent4"/>
                </a:solidFill>
              </a:rPr>
              <a:t>Montage</a:t>
            </a:r>
          </a:p>
        </p:txBody>
      </p:sp>
      <p:cxnSp>
        <p:nvCxnSpPr>
          <p:cNvPr id="37" name="직선 화살표 연결선 81">
            <a:extLst>
              <a:ext uri="{FF2B5EF4-FFF2-40B4-BE49-F238E27FC236}">
                <a16:creationId xmlns:a16="http://schemas.microsoft.com/office/drawing/2014/main" id="{E9869CB7-55BC-07C9-76ED-521514A896AC}"/>
              </a:ext>
            </a:extLst>
          </p:cNvPr>
          <p:cNvCxnSpPr>
            <a:cxnSpLocks/>
          </p:cNvCxnSpPr>
          <p:nvPr/>
        </p:nvCxnSpPr>
        <p:spPr>
          <a:xfrm>
            <a:off x="5156787" y="5231954"/>
            <a:ext cx="1427079" cy="4403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78976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3">
            <a:extLst>
              <a:ext uri="{FF2B5EF4-FFF2-40B4-BE49-F238E27FC236}">
                <a16:creationId xmlns:a16="http://schemas.microsoft.com/office/drawing/2014/main" id="{5F70B671-0E23-5B3C-9CA5-5B28973EE8DD}"/>
              </a:ext>
            </a:extLst>
          </p:cNvPr>
          <p:cNvSpPr txBox="1">
            <a:spLocks/>
          </p:cNvSpPr>
          <p:nvPr/>
        </p:nvSpPr>
        <p:spPr>
          <a:xfrm>
            <a:off x="218584" y="5362256"/>
            <a:ext cx="2184402" cy="15379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800" b="1" kern="1200" spc="-2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dirty="0"/>
              <a:t>0.</a:t>
            </a:r>
          </a:p>
        </p:txBody>
      </p:sp>
      <p:sp>
        <p:nvSpPr>
          <p:cNvPr id="23" name="Title 33">
            <a:extLst>
              <a:ext uri="{FF2B5EF4-FFF2-40B4-BE49-F238E27FC236}">
                <a16:creationId xmlns:a16="http://schemas.microsoft.com/office/drawing/2014/main" id="{FF384DD2-6129-84DF-6F58-3C04B9700F16}"/>
              </a:ext>
            </a:extLst>
          </p:cNvPr>
          <p:cNvSpPr txBox="1">
            <a:spLocks/>
          </p:cNvSpPr>
          <p:nvPr/>
        </p:nvSpPr>
        <p:spPr>
          <a:xfrm>
            <a:off x="190706" y="1257175"/>
            <a:ext cx="2719492" cy="43401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800" b="1" kern="1200" spc="-2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/>
              <a:t>This Week’s</a:t>
            </a:r>
          </a:p>
          <a:p>
            <a:r>
              <a:rPr lang="en-US" altLang="ko-KR" sz="2800" dirty="0"/>
              <a:t>Update</a:t>
            </a:r>
          </a:p>
        </p:txBody>
      </p:sp>
      <p:sp>
        <p:nvSpPr>
          <p:cNvPr id="2" name="Text Placeholder 13">
            <a:extLst>
              <a:ext uri="{FF2B5EF4-FFF2-40B4-BE49-F238E27FC236}">
                <a16:creationId xmlns:a16="http://schemas.microsoft.com/office/drawing/2014/main" id="{95C9A135-B2B6-F337-474D-C3ED7D3C6A48}"/>
              </a:ext>
            </a:extLst>
          </p:cNvPr>
          <p:cNvSpPr txBox="1">
            <a:spLocks/>
          </p:cNvSpPr>
          <p:nvPr/>
        </p:nvSpPr>
        <p:spPr>
          <a:xfrm>
            <a:off x="3621505" y="1468890"/>
            <a:ext cx="8165333" cy="492075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en-US" altLang="ko-KR" sz="2800" b="1" dirty="0">
                <a:solidFill>
                  <a:schemeClr val="accent1"/>
                </a:solidFill>
              </a:rPr>
              <a:t>Implemented UE Runtime </a:t>
            </a:r>
            <a:r>
              <a:rPr lang="en-US" altLang="ko-KR" sz="2800" b="1" dirty="0" err="1">
                <a:solidFill>
                  <a:schemeClr val="accent1"/>
                </a:solidFill>
              </a:rPr>
              <a:t>Retargeter</a:t>
            </a:r>
            <a:r>
              <a:rPr lang="en-US" altLang="ko-KR" sz="2800" b="1" dirty="0">
                <a:solidFill>
                  <a:schemeClr val="accent1"/>
                </a:solidFill>
              </a:rPr>
              <a:t> </a:t>
            </a:r>
          </a:p>
          <a:p>
            <a:pPr>
              <a:lnSpc>
                <a:spcPct val="200000"/>
              </a:lnSpc>
            </a:pPr>
            <a:r>
              <a:rPr lang="en-US" altLang="ko-KR" sz="2800" b="1" dirty="0">
                <a:solidFill>
                  <a:schemeClr val="accent1"/>
                </a:solidFill>
              </a:rPr>
              <a:t>Completed MDM Augmentation</a:t>
            </a:r>
          </a:p>
        </p:txBody>
      </p:sp>
    </p:spTree>
    <p:extLst>
      <p:ext uri="{BB962C8B-B14F-4D97-AF65-F5344CB8AC3E}">
        <p14:creationId xmlns:p14="http://schemas.microsoft.com/office/powerpoint/2010/main" val="9603587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FC64FE5-A0C5-E76A-435D-4A64AD7A77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Presentation title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24B7AF5-BB7A-0AB6-1906-BB18C48653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/>
                </a:solidFill>
              </a:rPr>
              <a:t>20XX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E773582-0304-3228-ECF2-DDF19F306F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graphicFrame>
        <p:nvGraphicFramePr>
          <p:cNvPr id="17" name="표 17">
            <a:extLst>
              <a:ext uri="{FF2B5EF4-FFF2-40B4-BE49-F238E27FC236}">
                <a16:creationId xmlns:a16="http://schemas.microsoft.com/office/drawing/2014/main" id="{C9115910-D47A-845E-4BCC-7B396A6EE9D9}"/>
              </a:ext>
            </a:extLst>
          </p:cNvPr>
          <p:cNvGraphicFramePr>
            <a:graphicFrameLocks noGrp="1"/>
          </p:cNvGraphicFramePr>
          <p:nvPr/>
        </p:nvGraphicFramePr>
        <p:xfrm>
          <a:off x="1836946" y="3117956"/>
          <a:ext cx="8127999" cy="28746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3761286862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787987366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421442295"/>
                    </a:ext>
                  </a:extLst>
                </a:gridCol>
              </a:tblGrid>
              <a:tr h="410664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Before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After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0885273"/>
                  </a:ext>
                </a:extLst>
              </a:tr>
              <a:tr h="4106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Merrily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36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5000464"/>
                  </a:ext>
                </a:extLst>
              </a:tr>
              <a:tr h="4106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Regrettably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28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5182279"/>
                  </a:ext>
                </a:extLst>
              </a:tr>
              <a:tr h="4106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Enthusiastically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32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2067259"/>
                  </a:ext>
                </a:extLst>
              </a:tr>
              <a:tr h="4106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Fearfully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27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4705809"/>
                  </a:ext>
                </a:extLst>
              </a:tr>
              <a:tr h="4106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Comically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37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1804643"/>
                  </a:ext>
                </a:extLst>
              </a:tr>
              <a:tr h="4106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Defiantly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9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39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758701"/>
                  </a:ext>
                </a:extLst>
              </a:tr>
            </a:tbl>
          </a:graphicData>
        </a:graphic>
      </p:graphicFrame>
      <p:sp>
        <p:nvSpPr>
          <p:cNvPr id="3" name="Text Placeholder 13">
            <a:extLst>
              <a:ext uri="{FF2B5EF4-FFF2-40B4-BE49-F238E27FC236}">
                <a16:creationId xmlns:a16="http://schemas.microsoft.com/office/drawing/2014/main" id="{0F735E46-2691-BD3D-CB50-81EAA8978F09}"/>
              </a:ext>
            </a:extLst>
          </p:cNvPr>
          <p:cNvSpPr txBox="1">
            <a:spLocks/>
          </p:cNvSpPr>
          <p:nvPr/>
        </p:nvSpPr>
        <p:spPr>
          <a:xfrm>
            <a:off x="399742" y="1468890"/>
            <a:ext cx="10265760" cy="152914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800" b="1" dirty="0">
                <a:solidFill>
                  <a:schemeClr val="accent1"/>
                </a:solidFill>
              </a:rPr>
              <a:t>What is difference from original model?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altLang="ko-KR" dirty="0"/>
              <a:t>We adapted augmentation which can make model to create motion more expressively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altLang="ko-KR" dirty="0"/>
              <a:t>It takes about 36hours with RTX 2080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altLang="ko-KR" dirty="0"/>
              <a:t>We will show the effect of augmentation with the word “Enthusiastically”</a:t>
            </a:r>
          </a:p>
        </p:txBody>
      </p:sp>
      <p:sp>
        <p:nvSpPr>
          <p:cNvPr id="8" name="액자 7">
            <a:extLst>
              <a:ext uri="{FF2B5EF4-FFF2-40B4-BE49-F238E27FC236}">
                <a16:creationId xmlns:a16="http://schemas.microsoft.com/office/drawing/2014/main" id="{FE18B280-8528-1992-C309-5D9772CA8F12}"/>
              </a:ext>
            </a:extLst>
          </p:cNvPr>
          <p:cNvSpPr/>
          <p:nvPr/>
        </p:nvSpPr>
        <p:spPr>
          <a:xfrm>
            <a:off x="1678896" y="4249713"/>
            <a:ext cx="2990538" cy="577122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Title 21">
            <a:extLst>
              <a:ext uri="{FF2B5EF4-FFF2-40B4-BE49-F238E27FC236}">
                <a16:creationId xmlns:a16="http://schemas.microsoft.com/office/drawing/2014/main" id="{EF381EF5-4F20-F028-0EC0-D5D652DFB7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087" y="159157"/>
            <a:ext cx="9421177" cy="769493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Augmentation Result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813856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>
            <a:extLst>
              <a:ext uri="{FF2B5EF4-FFF2-40B4-BE49-F238E27FC236}">
                <a16:creationId xmlns:a16="http://schemas.microsoft.com/office/drawing/2014/main" id="{CBCA8D9B-86A6-46D0-8939-576472F48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087" y="159157"/>
            <a:ext cx="9421177" cy="769493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Augmentation Result</a:t>
            </a:r>
            <a:endParaRPr lang="ko-KR" altLang="en-US" dirty="0"/>
          </a:p>
        </p:txBody>
      </p:sp>
      <p:sp>
        <p:nvSpPr>
          <p:cNvPr id="6" name="Text Placeholder 13">
            <a:extLst>
              <a:ext uri="{FF2B5EF4-FFF2-40B4-BE49-F238E27FC236}">
                <a16:creationId xmlns:a16="http://schemas.microsoft.com/office/drawing/2014/main" id="{58C4465A-0F3B-BFD4-BE8F-354415987CAA}"/>
              </a:ext>
            </a:extLst>
          </p:cNvPr>
          <p:cNvSpPr txBox="1">
            <a:spLocks/>
          </p:cNvSpPr>
          <p:nvPr/>
        </p:nvSpPr>
        <p:spPr>
          <a:xfrm>
            <a:off x="392815" y="1225108"/>
            <a:ext cx="10265760" cy="189640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800" b="1" dirty="0">
                <a:solidFill>
                  <a:schemeClr val="accent1"/>
                </a:solidFill>
              </a:rPr>
              <a:t>What is difference from original model?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altLang="ko-KR" dirty="0">
                <a:solidFill>
                  <a:schemeClr val="accent1"/>
                </a:solidFill>
              </a:rPr>
              <a:t> </a:t>
            </a:r>
            <a:r>
              <a:rPr lang="en-US" altLang="ko-KR" dirty="0"/>
              <a:t>The motion from the augmented model shows more expressive motion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altLang="ko-KR" dirty="0"/>
              <a:t> The</a:t>
            </a:r>
            <a:r>
              <a:rPr lang="ko-KR" altLang="en-US" dirty="0"/>
              <a:t> </a:t>
            </a:r>
            <a:r>
              <a:rPr lang="en-US" altLang="ko-KR" dirty="0"/>
              <a:t>motion from the original model </a:t>
            </a:r>
            <a:r>
              <a:rPr lang="en-US" altLang="ko-KR"/>
              <a:t>just punching</a:t>
            </a:r>
            <a:endParaRPr lang="en-US" altLang="ko-KR" dirty="0"/>
          </a:p>
        </p:txBody>
      </p:sp>
      <p:pic>
        <p:nvPicPr>
          <p:cNvPr id="2" name="sample00_rep02">
            <a:hlinkClick r:id="" action="ppaction://media"/>
            <a:extLst>
              <a:ext uri="{FF2B5EF4-FFF2-40B4-BE49-F238E27FC236}">
                <a16:creationId xmlns:a16="http://schemas.microsoft.com/office/drawing/2014/main" id="{E11F630B-B349-7B8E-29B8-DE0AC86C525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267533" y="3429000"/>
            <a:ext cx="3057993" cy="3057993"/>
          </a:xfrm>
          <a:prstGeom prst="rect">
            <a:avLst/>
          </a:prstGeom>
        </p:spPr>
      </p:pic>
      <p:pic>
        <p:nvPicPr>
          <p:cNvPr id="5" name="aug_sample00_rep02">
            <a:hlinkClick r:id="" action="ppaction://media"/>
            <a:extLst>
              <a:ext uri="{FF2B5EF4-FFF2-40B4-BE49-F238E27FC236}">
                <a16:creationId xmlns:a16="http://schemas.microsoft.com/office/drawing/2014/main" id="{4EDCB8EB-9B59-DC10-2727-295CDE3E6A8D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466865" y="3423484"/>
            <a:ext cx="3116185" cy="3057993"/>
          </a:xfrm>
          <a:prstGeom prst="rect">
            <a:avLst/>
          </a:prstGeom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644A853C-5E8F-B0E2-27D1-3CEE8592C80F}"/>
              </a:ext>
            </a:extLst>
          </p:cNvPr>
          <p:cNvSpPr/>
          <p:nvPr/>
        </p:nvSpPr>
        <p:spPr>
          <a:xfrm>
            <a:off x="1814673" y="2979085"/>
            <a:ext cx="1963711" cy="4554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Original model</a:t>
            </a:r>
            <a:endParaRPr lang="ko-KR" altLang="en-US" dirty="0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1BADD3ED-C44E-E4C8-2AAF-0704F8DD9606}"/>
              </a:ext>
            </a:extLst>
          </p:cNvPr>
          <p:cNvSpPr/>
          <p:nvPr/>
        </p:nvSpPr>
        <p:spPr>
          <a:xfrm>
            <a:off x="8043101" y="2984812"/>
            <a:ext cx="1963711" cy="4554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Our model</a:t>
            </a:r>
            <a:endParaRPr lang="ko-KR" altLang="en-US" dirty="0"/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08220C51-B6AF-8622-E405-4D02184FE617}"/>
              </a:ext>
            </a:extLst>
          </p:cNvPr>
          <p:cNvSpPr/>
          <p:nvPr/>
        </p:nvSpPr>
        <p:spPr>
          <a:xfrm>
            <a:off x="4725136" y="4010464"/>
            <a:ext cx="2383437" cy="15583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/>
              <a:t>Augmentation</a:t>
            </a:r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856079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6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1B2A9953-D607-D655-2953-1944EDF2734E}"/>
              </a:ext>
            </a:extLst>
          </p:cNvPr>
          <p:cNvSpPr/>
          <p:nvPr/>
        </p:nvSpPr>
        <p:spPr>
          <a:xfrm>
            <a:off x="3216536" y="160100"/>
            <a:ext cx="8692178" cy="2378447"/>
          </a:xfrm>
          <a:prstGeom prst="rect">
            <a:avLst/>
          </a:prstGeom>
          <a:noFill/>
          <a:ln w="38100">
            <a:solidFill>
              <a:schemeClr val="accent3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A23D326-A518-156E-8884-3CD94B4D1725}"/>
              </a:ext>
            </a:extLst>
          </p:cNvPr>
          <p:cNvSpPr/>
          <p:nvPr/>
        </p:nvSpPr>
        <p:spPr>
          <a:xfrm>
            <a:off x="3500566" y="3563584"/>
            <a:ext cx="1131475" cy="635422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 w="0"/>
                <a:solidFill>
                  <a:schemeClr val="accent1"/>
                </a:solidFill>
              </a:rPr>
              <a:t>Text Input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334B41A7-3839-A047-97B8-5F9A1DA261B6}"/>
              </a:ext>
            </a:extLst>
          </p:cNvPr>
          <p:cNvCxnSpPr>
            <a:cxnSpLocks/>
            <a:stCxn id="6" idx="0"/>
            <a:endCxn id="10" idx="2"/>
          </p:cNvCxnSpPr>
          <p:nvPr/>
        </p:nvCxnSpPr>
        <p:spPr>
          <a:xfrm flipV="1">
            <a:off x="4066304" y="1935772"/>
            <a:ext cx="2349" cy="1627812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itle 33">
            <a:extLst>
              <a:ext uri="{FF2B5EF4-FFF2-40B4-BE49-F238E27FC236}">
                <a16:creationId xmlns:a16="http://schemas.microsoft.com/office/drawing/2014/main" id="{B9AD54F4-E828-705F-9378-72A65AECAA2D}"/>
              </a:ext>
            </a:extLst>
          </p:cNvPr>
          <p:cNvSpPr txBox="1">
            <a:spLocks/>
          </p:cNvSpPr>
          <p:nvPr/>
        </p:nvSpPr>
        <p:spPr>
          <a:xfrm>
            <a:off x="5865410" y="5938206"/>
            <a:ext cx="3161788" cy="7668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800" b="1" kern="1200" spc="-2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accent3"/>
                </a:solidFill>
              </a:rPr>
              <a:t>Unreal Engine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33126E83-4B4C-5885-573B-7F3D028BCF22}"/>
              </a:ext>
            </a:extLst>
          </p:cNvPr>
          <p:cNvSpPr/>
          <p:nvPr/>
        </p:nvSpPr>
        <p:spPr>
          <a:xfrm>
            <a:off x="7753746" y="5020871"/>
            <a:ext cx="1567077" cy="635422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ln w="0"/>
                <a:solidFill>
                  <a:schemeClr val="accent1"/>
                </a:solidFill>
              </a:rPr>
              <a:t>Animation</a:t>
            </a:r>
          </a:p>
          <a:p>
            <a:pPr algn="ctr"/>
            <a:r>
              <a:rPr lang="en-US" sz="2000" b="1">
                <a:ln w="0"/>
                <a:solidFill>
                  <a:schemeClr val="accent1"/>
                </a:solidFill>
              </a:rPr>
              <a:t>Sequence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D77C1269-B393-A6FE-C7B0-1732D0FB1670}"/>
              </a:ext>
            </a:extLst>
          </p:cNvPr>
          <p:cNvSpPr/>
          <p:nvPr/>
        </p:nvSpPr>
        <p:spPr>
          <a:xfrm>
            <a:off x="10017364" y="5020871"/>
            <a:ext cx="1453213" cy="635422"/>
          </a:xfrm>
          <a:prstGeom prst="rect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Runtime</a:t>
            </a:r>
          </a:p>
          <a:p>
            <a:pPr algn="ctr"/>
            <a:r>
              <a:rPr lang="en-US" sz="2000" b="1" dirty="0"/>
              <a:t>Importer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CFE0B9FF-EE5F-AEE7-B591-5F5A90F129F2}"/>
              </a:ext>
            </a:extLst>
          </p:cNvPr>
          <p:cNvCxnSpPr>
            <a:cxnSpLocks/>
            <a:stCxn id="59" idx="1"/>
            <a:endCxn id="48" idx="3"/>
          </p:cNvCxnSpPr>
          <p:nvPr/>
        </p:nvCxnSpPr>
        <p:spPr>
          <a:xfrm flipH="1">
            <a:off x="9320823" y="5338582"/>
            <a:ext cx="696541" cy="0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58599672-FAA7-608E-55ED-32AC0D5311F4}"/>
              </a:ext>
            </a:extLst>
          </p:cNvPr>
          <p:cNvSpPr/>
          <p:nvPr/>
        </p:nvSpPr>
        <p:spPr>
          <a:xfrm>
            <a:off x="3659629" y="5014291"/>
            <a:ext cx="1474861" cy="644888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/>
              <a:t>Animation</a:t>
            </a:r>
          </a:p>
          <a:p>
            <a:pPr algn="ctr"/>
            <a:r>
              <a:rPr lang="en-US" sz="2000" b="1"/>
              <a:t>State</a:t>
            </a: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DEC42C82-1CA7-A4E0-158A-86B0B0488048}"/>
              </a:ext>
            </a:extLst>
          </p:cNvPr>
          <p:cNvSpPr/>
          <p:nvPr/>
        </p:nvSpPr>
        <p:spPr>
          <a:xfrm>
            <a:off x="5661333" y="5017177"/>
            <a:ext cx="1567076" cy="639116"/>
          </a:xfrm>
          <a:prstGeom prst="rect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/>
              <a:t>Retargeting</a:t>
            </a: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4C8F0EA6-0B99-77CB-571E-BF0E3D027158}"/>
              </a:ext>
            </a:extLst>
          </p:cNvPr>
          <p:cNvCxnSpPr>
            <a:cxnSpLocks/>
            <a:stCxn id="74" idx="1"/>
            <a:endCxn id="71" idx="3"/>
          </p:cNvCxnSpPr>
          <p:nvPr/>
        </p:nvCxnSpPr>
        <p:spPr>
          <a:xfrm flipH="1">
            <a:off x="5134490" y="5336735"/>
            <a:ext cx="526843" cy="0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F8FD3162-8BAC-6E03-D5F1-D2569C5C8813}"/>
              </a:ext>
            </a:extLst>
          </p:cNvPr>
          <p:cNvCxnSpPr>
            <a:cxnSpLocks/>
            <a:stCxn id="48" idx="1"/>
            <a:endCxn id="74" idx="3"/>
          </p:cNvCxnSpPr>
          <p:nvPr/>
        </p:nvCxnSpPr>
        <p:spPr>
          <a:xfrm flipH="1" flipV="1">
            <a:off x="7228409" y="5336735"/>
            <a:ext cx="525337" cy="1847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933AA0B7-0AF9-2F89-9341-AA2799EAE614}"/>
              </a:ext>
            </a:extLst>
          </p:cNvPr>
          <p:cNvSpPr/>
          <p:nvPr/>
        </p:nvSpPr>
        <p:spPr>
          <a:xfrm>
            <a:off x="5094870" y="1290883"/>
            <a:ext cx="1241681" cy="644889"/>
          </a:xfrm>
          <a:prstGeom prst="rect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Model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C42FE57-D641-E44E-8D8B-6E6A97F5C77F}"/>
              </a:ext>
            </a:extLst>
          </p:cNvPr>
          <p:cNvSpPr/>
          <p:nvPr/>
        </p:nvSpPr>
        <p:spPr>
          <a:xfrm>
            <a:off x="3494487" y="1290883"/>
            <a:ext cx="1148332" cy="644889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ln w="0"/>
                <a:solidFill>
                  <a:schemeClr val="accent1"/>
                </a:solidFill>
              </a:rPr>
              <a:t>Text Input</a:t>
            </a: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7DC75D30-51C6-BB8B-8013-260744578E05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>
            <a:off x="4642819" y="1613328"/>
            <a:ext cx="452051" cy="0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782CF1C-3DC5-80D5-E267-FB40FD10FFA8}"/>
              </a:ext>
            </a:extLst>
          </p:cNvPr>
          <p:cNvSpPr/>
          <p:nvPr/>
        </p:nvSpPr>
        <p:spPr>
          <a:xfrm>
            <a:off x="6788733" y="1299955"/>
            <a:ext cx="1315143" cy="644888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ln w="0"/>
                <a:solidFill>
                  <a:schemeClr val="accent1"/>
                </a:solidFill>
              </a:rPr>
              <a:t>Motion Data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2ED91D92-08D8-AE46-5C32-658A71209A28}"/>
              </a:ext>
            </a:extLst>
          </p:cNvPr>
          <p:cNvCxnSpPr>
            <a:cxnSpLocks/>
            <a:stCxn id="9" idx="3"/>
            <a:endCxn id="13" idx="1"/>
          </p:cNvCxnSpPr>
          <p:nvPr/>
        </p:nvCxnSpPr>
        <p:spPr>
          <a:xfrm>
            <a:off x="6336551" y="1613328"/>
            <a:ext cx="452182" cy="9071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3EB059D-D9C6-FE17-DC67-2438EA2CDE85}"/>
              </a:ext>
            </a:extLst>
          </p:cNvPr>
          <p:cNvSpPr/>
          <p:nvPr/>
        </p:nvSpPr>
        <p:spPr>
          <a:xfrm>
            <a:off x="8463987" y="1290882"/>
            <a:ext cx="1241681" cy="644889"/>
          </a:xfrm>
          <a:prstGeom prst="rect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400" b="1"/>
              <a:t>Dimension</a:t>
            </a:r>
          </a:p>
          <a:p>
            <a:pPr algn="ctr"/>
            <a:r>
              <a:rPr lang="en-US" sz="1400" b="1"/>
              <a:t>Conversion</a:t>
            </a: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2054489F-7A92-3914-7DF9-CEC067945D09}"/>
              </a:ext>
            </a:extLst>
          </p:cNvPr>
          <p:cNvCxnSpPr>
            <a:cxnSpLocks/>
            <a:stCxn id="13" idx="3"/>
            <a:endCxn id="17" idx="1"/>
          </p:cNvCxnSpPr>
          <p:nvPr/>
        </p:nvCxnSpPr>
        <p:spPr>
          <a:xfrm flipV="1">
            <a:off x="8103876" y="1613327"/>
            <a:ext cx="360111" cy="9072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0E6E3F9-9745-B2A6-A412-08F8788520A9}"/>
              </a:ext>
            </a:extLst>
          </p:cNvPr>
          <p:cNvSpPr/>
          <p:nvPr/>
        </p:nvSpPr>
        <p:spPr>
          <a:xfrm>
            <a:off x="10080322" y="1299955"/>
            <a:ext cx="1315143" cy="644888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ln w="0"/>
                <a:solidFill>
                  <a:schemeClr val="accent1"/>
                </a:solidFill>
              </a:rPr>
              <a:t>FBX Data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AFFF816F-D79D-E724-6018-F0C023D7E649}"/>
              </a:ext>
            </a:extLst>
          </p:cNvPr>
          <p:cNvCxnSpPr>
            <a:cxnSpLocks/>
            <a:stCxn id="17" idx="3"/>
            <a:endCxn id="21" idx="1"/>
          </p:cNvCxnSpPr>
          <p:nvPr/>
        </p:nvCxnSpPr>
        <p:spPr>
          <a:xfrm>
            <a:off x="9705668" y="1613327"/>
            <a:ext cx="374654" cy="9072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itle 33">
            <a:extLst>
              <a:ext uri="{FF2B5EF4-FFF2-40B4-BE49-F238E27FC236}">
                <a16:creationId xmlns:a16="http://schemas.microsoft.com/office/drawing/2014/main" id="{9A1E005A-17A8-ABB5-B4DD-A8F98F2E818C}"/>
              </a:ext>
            </a:extLst>
          </p:cNvPr>
          <p:cNvSpPr txBox="1">
            <a:spLocks/>
          </p:cNvSpPr>
          <p:nvPr/>
        </p:nvSpPr>
        <p:spPr>
          <a:xfrm>
            <a:off x="5475691" y="195977"/>
            <a:ext cx="4556110" cy="7668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800" b="1" kern="1200" spc="-2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>
                <a:solidFill>
                  <a:schemeClr val="accent3"/>
                </a:solidFill>
              </a:rPr>
              <a:t>Motion Diffusion Model</a:t>
            </a:r>
          </a:p>
        </p:txBody>
      </p:sp>
      <p:cxnSp>
        <p:nvCxnSpPr>
          <p:cNvPr id="30" name="연결선: 꺾임 29">
            <a:extLst>
              <a:ext uri="{FF2B5EF4-FFF2-40B4-BE49-F238E27FC236}">
                <a16:creationId xmlns:a16="http://schemas.microsoft.com/office/drawing/2014/main" id="{7CFF410B-4C0E-B9ED-67A2-7633133A0D9C}"/>
              </a:ext>
            </a:extLst>
          </p:cNvPr>
          <p:cNvCxnSpPr>
            <a:cxnSpLocks/>
            <a:stCxn id="21" idx="2"/>
            <a:endCxn id="59" idx="0"/>
          </p:cNvCxnSpPr>
          <p:nvPr/>
        </p:nvCxnSpPr>
        <p:spPr>
          <a:xfrm rot="16200000" flipH="1">
            <a:off x="9202918" y="3479818"/>
            <a:ext cx="3076028" cy="6077"/>
          </a:xfrm>
          <a:prstGeom prst="bentConnector3">
            <a:avLst>
              <a:gd name="adj1" fmla="val 50000"/>
            </a:avLst>
          </a:prstGeom>
          <a:ln w="3810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B8854F6-B8BA-4DC5-CD63-86C9A5390D63}"/>
              </a:ext>
            </a:extLst>
          </p:cNvPr>
          <p:cNvSpPr/>
          <p:nvPr/>
        </p:nvSpPr>
        <p:spPr>
          <a:xfrm>
            <a:off x="3216536" y="2969111"/>
            <a:ext cx="8692178" cy="3717201"/>
          </a:xfrm>
          <a:prstGeom prst="rect">
            <a:avLst/>
          </a:prstGeom>
          <a:noFill/>
          <a:ln w="38100">
            <a:solidFill>
              <a:schemeClr val="accent3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33">
            <a:extLst>
              <a:ext uri="{FF2B5EF4-FFF2-40B4-BE49-F238E27FC236}">
                <a16:creationId xmlns:a16="http://schemas.microsoft.com/office/drawing/2014/main" id="{5F70B671-0E23-5B3C-9CA5-5B28973EE8DD}"/>
              </a:ext>
            </a:extLst>
          </p:cNvPr>
          <p:cNvSpPr txBox="1">
            <a:spLocks/>
          </p:cNvSpPr>
          <p:nvPr/>
        </p:nvSpPr>
        <p:spPr>
          <a:xfrm>
            <a:off x="218584" y="5362256"/>
            <a:ext cx="2184402" cy="15379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800" b="1" kern="1200" spc="-2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dirty="0"/>
              <a:t>1.</a:t>
            </a:r>
          </a:p>
        </p:txBody>
      </p:sp>
      <p:sp>
        <p:nvSpPr>
          <p:cNvPr id="23" name="Title 33">
            <a:extLst>
              <a:ext uri="{FF2B5EF4-FFF2-40B4-BE49-F238E27FC236}">
                <a16:creationId xmlns:a16="http://schemas.microsoft.com/office/drawing/2014/main" id="{FF384DD2-6129-84DF-6F58-3C04B9700F16}"/>
              </a:ext>
            </a:extLst>
          </p:cNvPr>
          <p:cNvSpPr txBox="1">
            <a:spLocks/>
          </p:cNvSpPr>
          <p:nvPr/>
        </p:nvSpPr>
        <p:spPr>
          <a:xfrm>
            <a:off x="190706" y="1257175"/>
            <a:ext cx="2719492" cy="43401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800" b="1" kern="1200" spc="-2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/>
              <a:t>Unreal Engine</a:t>
            </a:r>
          </a:p>
          <a:p>
            <a:r>
              <a:rPr lang="en-US" altLang="ko-KR" sz="2800" dirty="0"/>
              <a:t>Plugin Structure</a:t>
            </a:r>
          </a:p>
        </p:txBody>
      </p:sp>
      <p:sp>
        <p:nvSpPr>
          <p:cNvPr id="5" name="직사각형 47">
            <a:extLst>
              <a:ext uri="{FF2B5EF4-FFF2-40B4-BE49-F238E27FC236}">
                <a16:creationId xmlns:a16="http://schemas.microsoft.com/office/drawing/2014/main" id="{7A8F2667-DF4A-C362-9547-8A3E321F8483}"/>
              </a:ext>
            </a:extLst>
          </p:cNvPr>
          <p:cNvSpPr/>
          <p:nvPr/>
        </p:nvSpPr>
        <p:spPr>
          <a:xfrm>
            <a:off x="542282" y="1188094"/>
            <a:ext cx="1826998" cy="8504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ln w="0"/>
                <a:solidFill>
                  <a:srgbClr val="FFFF00"/>
                </a:solidFill>
              </a:rPr>
              <a:t>BEFORE</a:t>
            </a:r>
          </a:p>
        </p:txBody>
      </p:sp>
    </p:spTree>
    <p:extLst>
      <p:ext uri="{BB962C8B-B14F-4D97-AF65-F5344CB8AC3E}">
        <p14:creationId xmlns:p14="http://schemas.microsoft.com/office/powerpoint/2010/main" val="9041035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1B2A9953-D607-D655-2953-1944EDF2734E}"/>
              </a:ext>
            </a:extLst>
          </p:cNvPr>
          <p:cNvSpPr/>
          <p:nvPr/>
        </p:nvSpPr>
        <p:spPr>
          <a:xfrm>
            <a:off x="3216536" y="160100"/>
            <a:ext cx="8692178" cy="2378447"/>
          </a:xfrm>
          <a:prstGeom prst="rect">
            <a:avLst/>
          </a:prstGeom>
          <a:noFill/>
          <a:ln w="38100">
            <a:solidFill>
              <a:schemeClr val="accent3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itle 33">
            <a:extLst>
              <a:ext uri="{FF2B5EF4-FFF2-40B4-BE49-F238E27FC236}">
                <a16:creationId xmlns:a16="http://schemas.microsoft.com/office/drawing/2014/main" id="{B9AD54F4-E828-705F-9378-72A65AECAA2D}"/>
              </a:ext>
            </a:extLst>
          </p:cNvPr>
          <p:cNvSpPr txBox="1">
            <a:spLocks/>
          </p:cNvSpPr>
          <p:nvPr/>
        </p:nvSpPr>
        <p:spPr>
          <a:xfrm>
            <a:off x="5865410" y="5938206"/>
            <a:ext cx="3161788" cy="7668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800" b="1" kern="1200" spc="-2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>
                <a:solidFill>
                  <a:schemeClr val="accent3"/>
                </a:solidFill>
              </a:rPr>
              <a:t>Unreal Engine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33AA0B7-0AF9-2F89-9341-AA2799EAE614}"/>
              </a:ext>
            </a:extLst>
          </p:cNvPr>
          <p:cNvSpPr/>
          <p:nvPr/>
        </p:nvSpPr>
        <p:spPr>
          <a:xfrm>
            <a:off x="5094870" y="1290883"/>
            <a:ext cx="1241681" cy="644889"/>
          </a:xfrm>
          <a:prstGeom prst="rect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Model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C42FE57-D641-E44E-8D8B-6E6A97F5C77F}"/>
              </a:ext>
            </a:extLst>
          </p:cNvPr>
          <p:cNvSpPr/>
          <p:nvPr/>
        </p:nvSpPr>
        <p:spPr>
          <a:xfrm>
            <a:off x="3494487" y="1290883"/>
            <a:ext cx="1148332" cy="644889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ln w="0"/>
                <a:solidFill>
                  <a:schemeClr val="accent1"/>
                </a:solidFill>
              </a:rPr>
              <a:t>Text Input</a:t>
            </a: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7DC75D30-51C6-BB8B-8013-260744578E05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>
            <a:off x="4642819" y="1613328"/>
            <a:ext cx="452051" cy="0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782CF1C-3DC5-80D5-E267-FB40FD10FFA8}"/>
              </a:ext>
            </a:extLst>
          </p:cNvPr>
          <p:cNvSpPr/>
          <p:nvPr/>
        </p:nvSpPr>
        <p:spPr>
          <a:xfrm>
            <a:off x="6788733" y="1299955"/>
            <a:ext cx="1315143" cy="644888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ln w="0"/>
                <a:solidFill>
                  <a:schemeClr val="accent1"/>
                </a:solidFill>
              </a:rPr>
              <a:t>Motion Data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2ED91D92-08D8-AE46-5C32-658A71209A28}"/>
              </a:ext>
            </a:extLst>
          </p:cNvPr>
          <p:cNvCxnSpPr>
            <a:cxnSpLocks/>
            <a:stCxn id="9" idx="3"/>
            <a:endCxn id="13" idx="1"/>
          </p:cNvCxnSpPr>
          <p:nvPr/>
        </p:nvCxnSpPr>
        <p:spPr>
          <a:xfrm>
            <a:off x="6336551" y="1613328"/>
            <a:ext cx="452182" cy="9071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3EB059D-D9C6-FE17-DC67-2438EA2CDE85}"/>
              </a:ext>
            </a:extLst>
          </p:cNvPr>
          <p:cNvSpPr/>
          <p:nvPr/>
        </p:nvSpPr>
        <p:spPr>
          <a:xfrm>
            <a:off x="8463987" y="1290882"/>
            <a:ext cx="1241681" cy="644889"/>
          </a:xfrm>
          <a:prstGeom prst="rect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400" b="1"/>
              <a:t>Dimension</a:t>
            </a:r>
          </a:p>
          <a:p>
            <a:pPr algn="ctr"/>
            <a:r>
              <a:rPr lang="en-US" sz="1400" b="1"/>
              <a:t>Conversion</a:t>
            </a: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2054489F-7A92-3914-7DF9-CEC067945D09}"/>
              </a:ext>
            </a:extLst>
          </p:cNvPr>
          <p:cNvCxnSpPr>
            <a:cxnSpLocks/>
            <a:stCxn id="13" idx="3"/>
            <a:endCxn id="17" idx="1"/>
          </p:cNvCxnSpPr>
          <p:nvPr/>
        </p:nvCxnSpPr>
        <p:spPr>
          <a:xfrm flipV="1">
            <a:off x="8103876" y="1613327"/>
            <a:ext cx="360111" cy="9072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0E6E3F9-9745-B2A6-A412-08F8788520A9}"/>
              </a:ext>
            </a:extLst>
          </p:cNvPr>
          <p:cNvSpPr/>
          <p:nvPr/>
        </p:nvSpPr>
        <p:spPr>
          <a:xfrm>
            <a:off x="10080322" y="1299955"/>
            <a:ext cx="1315143" cy="644888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ln w="0"/>
                <a:solidFill>
                  <a:schemeClr val="accent1"/>
                </a:solidFill>
              </a:rPr>
              <a:t>FBX Data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AFFF816F-D79D-E724-6018-F0C023D7E649}"/>
              </a:ext>
            </a:extLst>
          </p:cNvPr>
          <p:cNvCxnSpPr>
            <a:cxnSpLocks/>
            <a:stCxn id="17" idx="3"/>
            <a:endCxn id="21" idx="1"/>
          </p:cNvCxnSpPr>
          <p:nvPr/>
        </p:nvCxnSpPr>
        <p:spPr>
          <a:xfrm>
            <a:off x="9705668" y="1613327"/>
            <a:ext cx="374654" cy="9072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itle 33">
            <a:extLst>
              <a:ext uri="{FF2B5EF4-FFF2-40B4-BE49-F238E27FC236}">
                <a16:creationId xmlns:a16="http://schemas.microsoft.com/office/drawing/2014/main" id="{9A1E005A-17A8-ABB5-B4DD-A8F98F2E818C}"/>
              </a:ext>
            </a:extLst>
          </p:cNvPr>
          <p:cNvSpPr txBox="1">
            <a:spLocks/>
          </p:cNvSpPr>
          <p:nvPr/>
        </p:nvSpPr>
        <p:spPr>
          <a:xfrm>
            <a:off x="5475691" y="195977"/>
            <a:ext cx="4556110" cy="7668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800" b="1" kern="1200" spc="-2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>
                <a:solidFill>
                  <a:schemeClr val="accent3"/>
                </a:solidFill>
              </a:rPr>
              <a:t>Motion Diffusion Model</a:t>
            </a:r>
          </a:p>
        </p:txBody>
      </p:sp>
      <p:cxnSp>
        <p:nvCxnSpPr>
          <p:cNvPr id="30" name="연결선: 꺾임 29">
            <a:extLst>
              <a:ext uri="{FF2B5EF4-FFF2-40B4-BE49-F238E27FC236}">
                <a16:creationId xmlns:a16="http://schemas.microsoft.com/office/drawing/2014/main" id="{7CFF410B-4C0E-B9ED-67A2-7633133A0D9C}"/>
              </a:ext>
            </a:extLst>
          </p:cNvPr>
          <p:cNvCxnSpPr>
            <a:cxnSpLocks/>
            <a:stCxn id="21" idx="2"/>
            <a:endCxn id="19" idx="0"/>
          </p:cNvCxnSpPr>
          <p:nvPr/>
        </p:nvCxnSpPr>
        <p:spPr>
          <a:xfrm rot="5400000">
            <a:off x="8301792" y="1031537"/>
            <a:ext cx="1522797" cy="3349408"/>
          </a:xfrm>
          <a:prstGeom prst="bentConnector3">
            <a:avLst>
              <a:gd name="adj1" fmla="val 50000"/>
            </a:avLst>
          </a:prstGeom>
          <a:ln w="3810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B8854F6-B8BA-4DC5-CD63-86C9A5390D63}"/>
              </a:ext>
            </a:extLst>
          </p:cNvPr>
          <p:cNvSpPr/>
          <p:nvPr/>
        </p:nvSpPr>
        <p:spPr>
          <a:xfrm>
            <a:off x="3216536" y="2969111"/>
            <a:ext cx="8692178" cy="3717201"/>
          </a:xfrm>
          <a:prstGeom prst="rect">
            <a:avLst/>
          </a:prstGeom>
          <a:noFill/>
          <a:ln w="38100">
            <a:solidFill>
              <a:schemeClr val="accent3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33">
            <a:extLst>
              <a:ext uri="{FF2B5EF4-FFF2-40B4-BE49-F238E27FC236}">
                <a16:creationId xmlns:a16="http://schemas.microsoft.com/office/drawing/2014/main" id="{5F70B671-0E23-5B3C-9CA5-5B28973EE8DD}"/>
              </a:ext>
            </a:extLst>
          </p:cNvPr>
          <p:cNvSpPr txBox="1">
            <a:spLocks/>
          </p:cNvSpPr>
          <p:nvPr/>
        </p:nvSpPr>
        <p:spPr>
          <a:xfrm>
            <a:off x="218584" y="5362256"/>
            <a:ext cx="2184402" cy="15379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800" b="1" kern="1200" spc="-2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dirty="0"/>
              <a:t>1.</a:t>
            </a:r>
          </a:p>
        </p:txBody>
      </p:sp>
      <p:sp>
        <p:nvSpPr>
          <p:cNvPr id="23" name="Title 33">
            <a:extLst>
              <a:ext uri="{FF2B5EF4-FFF2-40B4-BE49-F238E27FC236}">
                <a16:creationId xmlns:a16="http://schemas.microsoft.com/office/drawing/2014/main" id="{FF384DD2-6129-84DF-6F58-3C04B9700F16}"/>
              </a:ext>
            </a:extLst>
          </p:cNvPr>
          <p:cNvSpPr txBox="1">
            <a:spLocks/>
          </p:cNvSpPr>
          <p:nvPr/>
        </p:nvSpPr>
        <p:spPr>
          <a:xfrm>
            <a:off x="190706" y="1257175"/>
            <a:ext cx="2719492" cy="43401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800" b="1" kern="1200" spc="-2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/>
              <a:t>Unreal Engine</a:t>
            </a:r>
          </a:p>
          <a:p>
            <a:r>
              <a:rPr lang="en-US" altLang="ko-KR" sz="2800" dirty="0"/>
              <a:t>Plugin Structure</a:t>
            </a:r>
          </a:p>
        </p:txBody>
      </p:sp>
      <p:sp>
        <p:nvSpPr>
          <p:cNvPr id="14" name="직사각형 58">
            <a:extLst>
              <a:ext uri="{FF2B5EF4-FFF2-40B4-BE49-F238E27FC236}">
                <a16:creationId xmlns:a16="http://schemas.microsoft.com/office/drawing/2014/main" id="{18BDF64E-BFDC-E43C-90DC-FE55972A1D59}"/>
              </a:ext>
            </a:extLst>
          </p:cNvPr>
          <p:cNvSpPr/>
          <p:nvPr/>
        </p:nvSpPr>
        <p:spPr>
          <a:xfrm>
            <a:off x="6573254" y="4985882"/>
            <a:ext cx="1651688" cy="635422"/>
          </a:xfrm>
          <a:prstGeom prst="rect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Character</a:t>
            </a:r>
          </a:p>
          <a:p>
            <a:pPr algn="ctr"/>
            <a:r>
              <a:rPr lang="en-US" sz="2000" b="1" dirty="0"/>
              <a:t>Component</a:t>
            </a:r>
          </a:p>
        </p:txBody>
      </p:sp>
      <p:sp>
        <p:nvSpPr>
          <p:cNvPr id="16" name="직사각형 70">
            <a:extLst>
              <a:ext uri="{FF2B5EF4-FFF2-40B4-BE49-F238E27FC236}">
                <a16:creationId xmlns:a16="http://schemas.microsoft.com/office/drawing/2014/main" id="{3C672A91-4ECA-4B69-EAEF-8EF1DE0D5D34}"/>
              </a:ext>
            </a:extLst>
          </p:cNvPr>
          <p:cNvSpPr/>
          <p:nvPr/>
        </p:nvSpPr>
        <p:spPr>
          <a:xfrm>
            <a:off x="9977358" y="3467640"/>
            <a:ext cx="1651688" cy="644888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Runtime</a:t>
            </a:r>
          </a:p>
          <a:p>
            <a:pPr algn="ctr"/>
            <a:r>
              <a:rPr lang="en-US" sz="2000" b="1" dirty="0"/>
              <a:t>Retargeter</a:t>
            </a:r>
          </a:p>
        </p:txBody>
      </p:sp>
      <p:sp>
        <p:nvSpPr>
          <p:cNvPr id="19" name="직사각형 70">
            <a:extLst>
              <a:ext uri="{FF2B5EF4-FFF2-40B4-BE49-F238E27FC236}">
                <a16:creationId xmlns:a16="http://schemas.microsoft.com/office/drawing/2014/main" id="{32B62C62-B525-13D0-2A6B-01B14D7C12FF}"/>
              </a:ext>
            </a:extLst>
          </p:cNvPr>
          <p:cNvSpPr/>
          <p:nvPr/>
        </p:nvSpPr>
        <p:spPr>
          <a:xfrm>
            <a:off x="6562642" y="3467640"/>
            <a:ext cx="1651688" cy="644888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Plugin</a:t>
            </a:r>
          </a:p>
          <a:p>
            <a:pPr algn="ctr"/>
            <a:r>
              <a:rPr lang="en-US" sz="2000" b="1" dirty="0"/>
              <a:t>Manager</a:t>
            </a:r>
          </a:p>
        </p:txBody>
      </p:sp>
      <p:cxnSp>
        <p:nvCxnSpPr>
          <p:cNvPr id="24" name="직선 화살표 연결선 81">
            <a:extLst>
              <a:ext uri="{FF2B5EF4-FFF2-40B4-BE49-F238E27FC236}">
                <a16:creationId xmlns:a16="http://schemas.microsoft.com/office/drawing/2014/main" id="{8765674A-AFD1-5AF1-8AB6-1645D8BC17F4}"/>
              </a:ext>
            </a:extLst>
          </p:cNvPr>
          <p:cNvCxnSpPr>
            <a:cxnSpLocks/>
          </p:cNvCxnSpPr>
          <p:nvPr/>
        </p:nvCxnSpPr>
        <p:spPr>
          <a:xfrm flipH="1" flipV="1">
            <a:off x="5135563" y="5405461"/>
            <a:ext cx="1427079" cy="4403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81">
            <a:extLst>
              <a:ext uri="{FF2B5EF4-FFF2-40B4-BE49-F238E27FC236}">
                <a16:creationId xmlns:a16="http://schemas.microsoft.com/office/drawing/2014/main" id="{D31BCE56-8B48-2024-30D9-6FCCDCC7EBE6}"/>
              </a:ext>
            </a:extLst>
          </p:cNvPr>
          <p:cNvCxnSpPr>
            <a:cxnSpLocks/>
          </p:cNvCxnSpPr>
          <p:nvPr/>
        </p:nvCxnSpPr>
        <p:spPr>
          <a:xfrm flipH="1">
            <a:off x="8224942" y="3873546"/>
            <a:ext cx="1752416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연결선: 꺾임 29">
            <a:extLst>
              <a:ext uri="{FF2B5EF4-FFF2-40B4-BE49-F238E27FC236}">
                <a16:creationId xmlns:a16="http://schemas.microsoft.com/office/drawing/2014/main" id="{B0DF93EE-942C-47F7-B1F1-3127EF169DC9}"/>
              </a:ext>
            </a:extLst>
          </p:cNvPr>
          <p:cNvCxnSpPr>
            <a:cxnSpLocks/>
            <a:stCxn id="19" idx="1"/>
            <a:endCxn id="10" idx="2"/>
          </p:cNvCxnSpPr>
          <p:nvPr/>
        </p:nvCxnSpPr>
        <p:spPr>
          <a:xfrm rot="10800000">
            <a:off x="4068654" y="1935772"/>
            <a:ext cx="2493989" cy="1854312"/>
          </a:xfrm>
          <a:prstGeom prst="bentConnector2">
            <a:avLst/>
          </a:prstGeom>
          <a:ln w="38100">
            <a:solidFill>
              <a:schemeClr val="accent2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1">
            <a:extLst>
              <a:ext uri="{FF2B5EF4-FFF2-40B4-BE49-F238E27FC236}">
                <a16:creationId xmlns:a16="http://schemas.microsoft.com/office/drawing/2014/main" id="{0D270B22-815B-2ECD-3CAB-46F0D8990580}"/>
              </a:ext>
            </a:extLst>
          </p:cNvPr>
          <p:cNvCxnSpPr>
            <a:cxnSpLocks/>
          </p:cNvCxnSpPr>
          <p:nvPr/>
        </p:nvCxnSpPr>
        <p:spPr>
          <a:xfrm>
            <a:off x="8227942" y="3724770"/>
            <a:ext cx="1763028" cy="0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직사각형 5">
            <a:extLst>
              <a:ext uri="{FF2B5EF4-FFF2-40B4-BE49-F238E27FC236}">
                <a16:creationId xmlns:a16="http://schemas.microsoft.com/office/drawing/2014/main" id="{425825B6-3DAA-9AE1-1219-5B461F744DD3}"/>
              </a:ext>
            </a:extLst>
          </p:cNvPr>
          <p:cNvSpPr/>
          <p:nvPr/>
        </p:nvSpPr>
        <p:spPr>
          <a:xfrm>
            <a:off x="5814681" y="4362987"/>
            <a:ext cx="1631623" cy="3897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n w="0"/>
                <a:solidFill>
                  <a:schemeClr val="accent2"/>
                </a:solidFill>
              </a:rPr>
              <a:t>Text Input</a:t>
            </a:r>
          </a:p>
        </p:txBody>
      </p:sp>
      <p:cxnSp>
        <p:nvCxnSpPr>
          <p:cNvPr id="100" name="직선 화살표 연결선 81">
            <a:extLst>
              <a:ext uri="{FF2B5EF4-FFF2-40B4-BE49-F238E27FC236}">
                <a16:creationId xmlns:a16="http://schemas.microsoft.com/office/drawing/2014/main" id="{632729A7-4582-AFBA-D4A2-5D40C3C9616E}"/>
              </a:ext>
            </a:extLst>
          </p:cNvPr>
          <p:cNvCxnSpPr>
            <a:cxnSpLocks/>
            <a:stCxn id="14" idx="0"/>
            <a:endCxn id="19" idx="2"/>
          </p:cNvCxnSpPr>
          <p:nvPr/>
        </p:nvCxnSpPr>
        <p:spPr>
          <a:xfrm flipH="1" flipV="1">
            <a:off x="7388486" y="4112528"/>
            <a:ext cx="10612" cy="873354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직사각형 47">
            <a:extLst>
              <a:ext uri="{FF2B5EF4-FFF2-40B4-BE49-F238E27FC236}">
                <a16:creationId xmlns:a16="http://schemas.microsoft.com/office/drawing/2014/main" id="{92CE3118-9835-ADF2-B053-59EE2208C4DE}"/>
              </a:ext>
            </a:extLst>
          </p:cNvPr>
          <p:cNvSpPr/>
          <p:nvPr/>
        </p:nvSpPr>
        <p:spPr>
          <a:xfrm>
            <a:off x="8325918" y="3934681"/>
            <a:ext cx="1567077" cy="6354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n w="0"/>
                <a:solidFill>
                  <a:schemeClr val="accent4"/>
                </a:solidFill>
              </a:rPr>
              <a:t>Animation</a:t>
            </a:r>
          </a:p>
          <a:p>
            <a:pPr algn="ctr"/>
            <a:r>
              <a:rPr lang="en-US" b="1" dirty="0">
                <a:ln w="0"/>
                <a:solidFill>
                  <a:schemeClr val="accent4"/>
                </a:solidFill>
              </a:rPr>
              <a:t>Sequence</a:t>
            </a:r>
          </a:p>
        </p:txBody>
      </p:sp>
      <p:sp>
        <p:nvSpPr>
          <p:cNvPr id="115" name="직사각형 20">
            <a:extLst>
              <a:ext uri="{FF2B5EF4-FFF2-40B4-BE49-F238E27FC236}">
                <a16:creationId xmlns:a16="http://schemas.microsoft.com/office/drawing/2014/main" id="{1003FE43-7FEF-D94B-7756-12A2D91805ED}"/>
              </a:ext>
            </a:extLst>
          </p:cNvPr>
          <p:cNvSpPr/>
          <p:nvPr/>
        </p:nvSpPr>
        <p:spPr>
          <a:xfrm>
            <a:off x="8258983" y="3369532"/>
            <a:ext cx="1651688" cy="2693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</a:rPr>
              <a:t>FBX Data</a:t>
            </a:r>
          </a:p>
        </p:txBody>
      </p:sp>
      <p:cxnSp>
        <p:nvCxnSpPr>
          <p:cNvPr id="121" name="직선 화살표 연결선 81">
            <a:extLst>
              <a:ext uri="{FF2B5EF4-FFF2-40B4-BE49-F238E27FC236}">
                <a16:creationId xmlns:a16="http://schemas.microsoft.com/office/drawing/2014/main" id="{29377CD2-8810-1B37-2F7D-F559B77B3EFF}"/>
              </a:ext>
            </a:extLst>
          </p:cNvPr>
          <p:cNvCxnSpPr>
            <a:cxnSpLocks/>
          </p:cNvCxnSpPr>
          <p:nvPr/>
        </p:nvCxnSpPr>
        <p:spPr>
          <a:xfrm>
            <a:off x="7562625" y="4112528"/>
            <a:ext cx="0" cy="868951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직사각형 58">
            <a:extLst>
              <a:ext uri="{FF2B5EF4-FFF2-40B4-BE49-F238E27FC236}">
                <a16:creationId xmlns:a16="http://schemas.microsoft.com/office/drawing/2014/main" id="{24847989-AA7E-3EC7-4C34-859C08E590C9}"/>
              </a:ext>
            </a:extLst>
          </p:cNvPr>
          <p:cNvSpPr/>
          <p:nvPr/>
        </p:nvSpPr>
        <p:spPr>
          <a:xfrm>
            <a:off x="3494487" y="4981479"/>
            <a:ext cx="1651688" cy="635422"/>
          </a:xfrm>
          <a:prstGeom prst="rect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Player</a:t>
            </a:r>
          </a:p>
          <a:p>
            <a:pPr algn="ctr"/>
            <a:r>
              <a:rPr lang="en-US" sz="2000" b="1" dirty="0"/>
              <a:t>Character</a:t>
            </a:r>
          </a:p>
        </p:txBody>
      </p:sp>
      <p:sp>
        <p:nvSpPr>
          <p:cNvPr id="130" name="직사각형 47">
            <a:extLst>
              <a:ext uri="{FF2B5EF4-FFF2-40B4-BE49-F238E27FC236}">
                <a16:creationId xmlns:a16="http://schemas.microsoft.com/office/drawing/2014/main" id="{77505436-F0DA-5DB8-626D-055BA2E9A759}"/>
              </a:ext>
            </a:extLst>
          </p:cNvPr>
          <p:cNvSpPr/>
          <p:nvPr/>
        </p:nvSpPr>
        <p:spPr>
          <a:xfrm>
            <a:off x="5105640" y="5436965"/>
            <a:ext cx="1567077" cy="6354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n w="0"/>
                <a:solidFill>
                  <a:schemeClr val="accent4"/>
                </a:solidFill>
              </a:rPr>
              <a:t>Animation</a:t>
            </a:r>
          </a:p>
          <a:p>
            <a:pPr algn="ctr"/>
            <a:r>
              <a:rPr lang="en-US" b="1" dirty="0">
                <a:ln w="0"/>
                <a:solidFill>
                  <a:schemeClr val="accent4"/>
                </a:solidFill>
              </a:rPr>
              <a:t>Montage</a:t>
            </a:r>
          </a:p>
        </p:txBody>
      </p:sp>
      <p:cxnSp>
        <p:nvCxnSpPr>
          <p:cNvPr id="133" name="직선 화살표 연결선 81">
            <a:extLst>
              <a:ext uri="{FF2B5EF4-FFF2-40B4-BE49-F238E27FC236}">
                <a16:creationId xmlns:a16="http://schemas.microsoft.com/office/drawing/2014/main" id="{8949F523-23D1-D07A-3401-69CD547521F3}"/>
              </a:ext>
            </a:extLst>
          </p:cNvPr>
          <p:cNvCxnSpPr>
            <a:cxnSpLocks/>
          </p:cNvCxnSpPr>
          <p:nvPr/>
        </p:nvCxnSpPr>
        <p:spPr>
          <a:xfrm>
            <a:off x="5156787" y="5231954"/>
            <a:ext cx="1427079" cy="4403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직사각형 47">
            <a:extLst>
              <a:ext uri="{FF2B5EF4-FFF2-40B4-BE49-F238E27FC236}">
                <a16:creationId xmlns:a16="http://schemas.microsoft.com/office/drawing/2014/main" id="{6219DBF2-00A6-25DF-7C21-C018739E4747}"/>
              </a:ext>
            </a:extLst>
          </p:cNvPr>
          <p:cNvSpPr/>
          <p:nvPr/>
        </p:nvSpPr>
        <p:spPr>
          <a:xfrm>
            <a:off x="542282" y="1188094"/>
            <a:ext cx="1826998" cy="8504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ln w="0"/>
                <a:solidFill>
                  <a:srgbClr val="FFFF00"/>
                </a:solidFill>
              </a:rPr>
              <a:t>AFTER</a:t>
            </a:r>
          </a:p>
        </p:txBody>
      </p:sp>
    </p:spTree>
    <p:extLst>
      <p:ext uri="{BB962C8B-B14F-4D97-AF65-F5344CB8AC3E}">
        <p14:creationId xmlns:p14="http://schemas.microsoft.com/office/powerpoint/2010/main" val="19617303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1B2A9953-D607-D655-2953-1944EDF2734E}"/>
              </a:ext>
            </a:extLst>
          </p:cNvPr>
          <p:cNvSpPr/>
          <p:nvPr/>
        </p:nvSpPr>
        <p:spPr>
          <a:xfrm>
            <a:off x="3216536" y="160100"/>
            <a:ext cx="8692178" cy="2378447"/>
          </a:xfrm>
          <a:prstGeom prst="rect">
            <a:avLst/>
          </a:prstGeom>
          <a:noFill/>
          <a:ln w="38100">
            <a:solidFill>
              <a:schemeClr val="accent3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itle 33">
            <a:extLst>
              <a:ext uri="{FF2B5EF4-FFF2-40B4-BE49-F238E27FC236}">
                <a16:creationId xmlns:a16="http://schemas.microsoft.com/office/drawing/2014/main" id="{B9AD54F4-E828-705F-9378-72A65AECAA2D}"/>
              </a:ext>
            </a:extLst>
          </p:cNvPr>
          <p:cNvSpPr txBox="1">
            <a:spLocks/>
          </p:cNvSpPr>
          <p:nvPr/>
        </p:nvSpPr>
        <p:spPr>
          <a:xfrm>
            <a:off x="5865410" y="5938206"/>
            <a:ext cx="3161788" cy="7668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800" b="1" kern="1200" spc="-2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>
                <a:solidFill>
                  <a:schemeClr val="accent3"/>
                </a:solidFill>
              </a:rPr>
              <a:t>Unreal Engine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33AA0B7-0AF9-2F89-9341-AA2799EAE614}"/>
              </a:ext>
            </a:extLst>
          </p:cNvPr>
          <p:cNvSpPr/>
          <p:nvPr/>
        </p:nvSpPr>
        <p:spPr>
          <a:xfrm>
            <a:off x="5094870" y="1290883"/>
            <a:ext cx="1241681" cy="644889"/>
          </a:xfrm>
          <a:prstGeom prst="rect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Model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C42FE57-D641-E44E-8D8B-6E6A97F5C77F}"/>
              </a:ext>
            </a:extLst>
          </p:cNvPr>
          <p:cNvSpPr/>
          <p:nvPr/>
        </p:nvSpPr>
        <p:spPr>
          <a:xfrm>
            <a:off x="3494487" y="1290883"/>
            <a:ext cx="1148332" cy="644889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ln w="0"/>
                <a:solidFill>
                  <a:schemeClr val="accent1"/>
                </a:solidFill>
              </a:rPr>
              <a:t>Text Input</a:t>
            </a: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7DC75D30-51C6-BB8B-8013-260744578E05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>
            <a:off x="4642819" y="1613328"/>
            <a:ext cx="452051" cy="0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782CF1C-3DC5-80D5-E267-FB40FD10FFA8}"/>
              </a:ext>
            </a:extLst>
          </p:cNvPr>
          <p:cNvSpPr/>
          <p:nvPr/>
        </p:nvSpPr>
        <p:spPr>
          <a:xfrm>
            <a:off x="6788733" y="1299955"/>
            <a:ext cx="1315143" cy="644888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ln w="0"/>
                <a:solidFill>
                  <a:schemeClr val="accent1"/>
                </a:solidFill>
              </a:rPr>
              <a:t>Motion Data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2ED91D92-08D8-AE46-5C32-658A71209A28}"/>
              </a:ext>
            </a:extLst>
          </p:cNvPr>
          <p:cNvCxnSpPr>
            <a:cxnSpLocks/>
            <a:stCxn id="9" idx="3"/>
            <a:endCxn id="13" idx="1"/>
          </p:cNvCxnSpPr>
          <p:nvPr/>
        </p:nvCxnSpPr>
        <p:spPr>
          <a:xfrm>
            <a:off x="6336551" y="1613328"/>
            <a:ext cx="452182" cy="9071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3EB059D-D9C6-FE17-DC67-2438EA2CDE85}"/>
              </a:ext>
            </a:extLst>
          </p:cNvPr>
          <p:cNvSpPr/>
          <p:nvPr/>
        </p:nvSpPr>
        <p:spPr>
          <a:xfrm>
            <a:off x="8463987" y="1290882"/>
            <a:ext cx="1241681" cy="644889"/>
          </a:xfrm>
          <a:prstGeom prst="rect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400" b="1"/>
              <a:t>Dimension</a:t>
            </a:r>
          </a:p>
          <a:p>
            <a:pPr algn="ctr"/>
            <a:r>
              <a:rPr lang="en-US" sz="1400" b="1"/>
              <a:t>Conversion</a:t>
            </a: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2054489F-7A92-3914-7DF9-CEC067945D09}"/>
              </a:ext>
            </a:extLst>
          </p:cNvPr>
          <p:cNvCxnSpPr>
            <a:cxnSpLocks/>
            <a:stCxn id="13" idx="3"/>
            <a:endCxn id="17" idx="1"/>
          </p:cNvCxnSpPr>
          <p:nvPr/>
        </p:nvCxnSpPr>
        <p:spPr>
          <a:xfrm flipV="1">
            <a:off x="8103876" y="1613327"/>
            <a:ext cx="360111" cy="9072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0E6E3F9-9745-B2A6-A412-08F8788520A9}"/>
              </a:ext>
            </a:extLst>
          </p:cNvPr>
          <p:cNvSpPr/>
          <p:nvPr/>
        </p:nvSpPr>
        <p:spPr>
          <a:xfrm>
            <a:off x="10080322" y="1299955"/>
            <a:ext cx="1315143" cy="644888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ln w="0"/>
                <a:solidFill>
                  <a:schemeClr val="accent1"/>
                </a:solidFill>
              </a:rPr>
              <a:t>FBX Data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AFFF816F-D79D-E724-6018-F0C023D7E649}"/>
              </a:ext>
            </a:extLst>
          </p:cNvPr>
          <p:cNvCxnSpPr>
            <a:cxnSpLocks/>
            <a:stCxn id="17" idx="3"/>
            <a:endCxn id="21" idx="1"/>
          </p:cNvCxnSpPr>
          <p:nvPr/>
        </p:nvCxnSpPr>
        <p:spPr>
          <a:xfrm>
            <a:off x="9705668" y="1613327"/>
            <a:ext cx="374654" cy="9072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itle 33">
            <a:extLst>
              <a:ext uri="{FF2B5EF4-FFF2-40B4-BE49-F238E27FC236}">
                <a16:creationId xmlns:a16="http://schemas.microsoft.com/office/drawing/2014/main" id="{9A1E005A-17A8-ABB5-B4DD-A8F98F2E818C}"/>
              </a:ext>
            </a:extLst>
          </p:cNvPr>
          <p:cNvSpPr txBox="1">
            <a:spLocks/>
          </p:cNvSpPr>
          <p:nvPr/>
        </p:nvSpPr>
        <p:spPr>
          <a:xfrm>
            <a:off x="5475691" y="195977"/>
            <a:ext cx="4556110" cy="7668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800" b="1" kern="1200" spc="-2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>
                <a:solidFill>
                  <a:schemeClr val="accent3"/>
                </a:solidFill>
              </a:rPr>
              <a:t>Motion Diffusion Model</a:t>
            </a:r>
          </a:p>
        </p:txBody>
      </p:sp>
      <p:cxnSp>
        <p:nvCxnSpPr>
          <p:cNvPr id="30" name="연결선: 꺾임 29">
            <a:extLst>
              <a:ext uri="{FF2B5EF4-FFF2-40B4-BE49-F238E27FC236}">
                <a16:creationId xmlns:a16="http://schemas.microsoft.com/office/drawing/2014/main" id="{7CFF410B-4C0E-B9ED-67A2-7633133A0D9C}"/>
              </a:ext>
            </a:extLst>
          </p:cNvPr>
          <p:cNvCxnSpPr>
            <a:cxnSpLocks/>
            <a:stCxn id="21" idx="2"/>
            <a:endCxn id="19" idx="0"/>
          </p:cNvCxnSpPr>
          <p:nvPr/>
        </p:nvCxnSpPr>
        <p:spPr>
          <a:xfrm rot="5400000">
            <a:off x="8301792" y="1031537"/>
            <a:ext cx="1522797" cy="3349408"/>
          </a:xfrm>
          <a:prstGeom prst="bentConnector3">
            <a:avLst>
              <a:gd name="adj1" fmla="val 50000"/>
            </a:avLst>
          </a:prstGeom>
          <a:ln w="3810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B8854F6-B8BA-4DC5-CD63-86C9A5390D63}"/>
              </a:ext>
            </a:extLst>
          </p:cNvPr>
          <p:cNvSpPr/>
          <p:nvPr/>
        </p:nvSpPr>
        <p:spPr>
          <a:xfrm>
            <a:off x="3216536" y="2969111"/>
            <a:ext cx="8692178" cy="3717201"/>
          </a:xfrm>
          <a:prstGeom prst="rect">
            <a:avLst/>
          </a:prstGeom>
          <a:noFill/>
          <a:ln w="38100">
            <a:solidFill>
              <a:schemeClr val="accent3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33">
            <a:extLst>
              <a:ext uri="{FF2B5EF4-FFF2-40B4-BE49-F238E27FC236}">
                <a16:creationId xmlns:a16="http://schemas.microsoft.com/office/drawing/2014/main" id="{5F70B671-0E23-5B3C-9CA5-5B28973EE8DD}"/>
              </a:ext>
            </a:extLst>
          </p:cNvPr>
          <p:cNvSpPr txBox="1">
            <a:spLocks/>
          </p:cNvSpPr>
          <p:nvPr/>
        </p:nvSpPr>
        <p:spPr>
          <a:xfrm>
            <a:off x="218584" y="5362256"/>
            <a:ext cx="2184402" cy="15379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800" b="1" kern="1200" spc="-2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dirty="0"/>
              <a:t>2.</a:t>
            </a:r>
          </a:p>
        </p:txBody>
      </p:sp>
      <p:sp>
        <p:nvSpPr>
          <p:cNvPr id="23" name="Title 33">
            <a:extLst>
              <a:ext uri="{FF2B5EF4-FFF2-40B4-BE49-F238E27FC236}">
                <a16:creationId xmlns:a16="http://schemas.microsoft.com/office/drawing/2014/main" id="{FF384DD2-6129-84DF-6F58-3C04B9700F16}"/>
              </a:ext>
            </a:extLst>
          </p:cNvPr>
          <p:cNvSpPr txBox="1">
            <a:spLocks/>
          </p:cNvSpPr>
          <p:nvPr/>
        </p:nvSpPr>
        <p:spPr>
          <a:xfrm>
            <a:off x="190706" y="1257175"/>
            <a:ext cx="2719492" cy="43401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800" b="1" kern="1200" spc="-2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/>
              <a:t>Plugin Manager</a:t>
            </a:r>
          </a:p>
        </p:txBody>
      </p:sp>
      <p:sp>
        <p:nvSpPr>
          <p:cNvPr id="14" name="직사각형 58">
            <a:extLst>
              <a:ext uri="{FF2B5EF4-FFF2-40B4-BE49-F238E27FC236}">
                <a16:creationId xmlns:a16="http://schemas.microsoft.com/office/drawing/2014/main" id="{18BDF64E-BFDC-E43C-90DC-FE55972A1D59}"/>
              </a:ext>
            </a:extLst>
          </p:cNvPr>
          <p:cNvSpPr/>
          <p:nvPr/>
        </p:nvSpPr>
        <p:spPr>
          <a:xfrm>
            <a:off x="6573254" y="4985882"/>
            <a:ext cx="1651688" cy="635422"/>
          </a:xfrm>
          <a:prstGeom prst="rect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Character</a:t>
            </a:r>
          </a:p>
          <a:p>
            <a:pPr algn="ctr"/>
            <a:r>
              <a:rPr lang="en-US" sz="2000" b="1" dirty="0"/>
              <a:t>Component</a:t>
            </a:r>
          </a:p>
        </p:txBody>
      </p:sp>
      <p:sp>
        <p:nvSpPr>
          <p:cNvPr id="16" name="직사각형 70">
            <a:extLst>
              <a:ext uri="{FF2B5EF4-FFF2-40B4-BE49-F238E27FC236}">
                <a16:creationId xmlns:a16="http://schemas.microsoft.com/office/drawing/2014/main" id="{3C672A91-4ECA-4B69-EAEF-8EF1DE0D5D34}"/>
              </a:ext>
            </a:extLst>
          </p:cNvPr>
          <p:cNvSpPr/>
          <p:nvPr/>
        </p:nvSpPr>
        <p:spPr>
          <a:xfrm>
            <a:off x="9977358" y="3467640"/>
            <a:ext cx="1651688" cy="644888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Runtime</a:t>
            </a:r>
          </a:p>
          <a:p>
            <a:pPr algn="ctr"/>
            <a:r>
              <a:rPr lang="en-US" sz="2000" b="1" dirty="0"/>
              <a:t>Retargeter</a:t>
            </a:r>
          </a:p>
        </p:txBody>
      </p:sp>
      <p:sp>
        <p:nvSpPr>
          <p:cNvPr id="19" name="직사각형 70">
            <a:extLst>
              <a:ext uri="{FF2B5EF4-FFF2-40B4-BE49-F238E27FC236}">
                <a16:creationId xmlns:a16="http://schemas.microsoft.com/office/drawing/2014/main" id="{32B62C62-B525-13D0-2A6B-01B14D7C12FF}"/>
              </a:ext>
            </a:extLst>
          </p:cNvPr>
          <p:cNvSpPr/>
          <p:nvPr/>
        </p:nvSpPr>
        <p:spPr>
          <a:xfrm>
            <a:off x="6562642" y="3467640"/>
            <a:ext cx="1651688" cy="644888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Plugin</a:t>
            </a:r>
          </a:p>
          <a:p>
            <a:pPr algn="ctr"/>
            <a:r>
              <a:rPr lang="en-US" sz="2000" b="1" dirty="0"/>
              <a:t>Manager</a:t>
            </a:r>
          </a:p>
        </p:txBody>
      </p:sp>
      <p:cxnSp>
        <p:nvCxnSpPr>
          <p:cNvPr id="24" name="직선 화살표 연결선 81">
            <a:extLst>
              <a:ext uri="{FF2B5EF4-FFF2-40B4-BE49-F238E27FC236}">
                <a16:creationId xmlns:a16="http://schemas.microsoft.com/office/drawing/2014/main" id="{8765674A-AFD1-5AF1-8AB6-1645D8BC17F4}"/>
              </a:ext>
            </a:extLst>
          </p:cNvPr>
          <p:cNvCxnSpPr>
            <a:cxnSpLocks/>
          </p:cNvCxnSpPr>
          <p:nvPr/>
        </p:nvCxnSpPr>
        <p:spPr>
          <a:xfrm flipH="1" flipV="1">
            <a:off x="5135563" y="5405461"/>
            <a:ext cx="1427079" cy="4403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81">
            <a:extLst>
              <a:ext uri="{FF2B5EF4-FFF2-40B4-BE49-F238E27FC236}">
                <a16:creationId xmlns:a16="http://schemas.microsoft.com/office/drawing/2014/main" id="{D31BCE56-8B48-2024-30D9-6FCCDCC7EBE6}"/>
              </a:ext>
            </a:extLst>
          </p:cNvPr>
          <p:cNvCxnSpPr>
            <a:cxnSpLocks/>
          </p:cNvCxnSpPr>
          <p:nvPr/>
        </p:nvCxnSpPr>
        <p:spPr>
          <a:xfrm flipH="1">
            <a:off x="8224942" y="3873546"/>
            <a:ext cx="1752416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연결선: 꺾임 29">
            <a:extLst>
              <a:ext uri="{FF2B5EF4-FFF2-40B4-BE49-F238E27FC236}">
                <a16:creationId xmlns:a16="http://schemas.microsoft.com/office/drawing/2014/main" id="{B0DF93EE-942C-47F7-B1F1-3127EF169DC9}"/>
              </a:ext>
            </a:extLst>
          </p:cNvPr>
          <p:cNvCxnSpPr>
            <a:cxnSpLocks/>
            <a:stCxn id="19" idx="1"/>
            <a:endCxn id="10" idx="2"/>
          </p:cNvCxnSpPr>
          <p:nvPr/>
        </p:nvCxnSpPr>
        <p:spPr>
          <a:xfrm rot="10800000">
            <a:off x="4068654" y="1935772"/>
            <a:ext cx="2493989" cy="1854312"/>
          </a:xfrm>
          <a:prstGeom prst="bentConnector2">
            <a:avLst/>
          </a:prstGeom>
          <a:ln w="38100">
            <a:solidFill>
              <a:schemeClr val="accent2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1">
            <a:extLst>
              <a:ext uri="{FF2B5EF4-FFF2-40B4-BE49-F238E27FC236}">
                <a16:creationId xmlns:a16="http://schemas.microsoft.com/office/drawing/2014/main" id="{0D270B22-815B-2ECD-3CAB-46F0D8990580}"/>
              </a:ext>
            </a:extLst>
          </p:cNvPr>
          <p:cNvCxnSpPr>
            <a:cxnSpLocks/>
          </p:cNvCxnSpPr>
          <p:nvPr/>
        </p:nvCxnSpPr>
        <p:spPr>
          <a:xfrm>
            <a:off x="8227942" y="3724770"/>
            <a:ext cx="1763028" cy="0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직사각형 5">
            <a:extLst>
              <a:ext uri="{FF2B5EF4-FFF2-40B4-BE49-F238E27FC236}">
                <a16:creationId xmlns:a16="http://schemas.microsoft.com/office/drawing/2014/main" id="{425825B6-3DAA-9AE1-1219-5B461F744DD3}"/>
              </a:ext>
            </a:extLst>
          </p:cNvPr>
          <p:cNvSpPr/>
          <p:nvPr/>
        </p:nvSpPr>
        <p:spPr>
          <a:xfrm>
            <a:off x="5814681" y="4362987"/>
            <a:ext cx="1631623" cy="3897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n w="0"/>
                <a:solidFill>
                  <a:schemeClr val="accent2"/>
                </a:solidFill>
              </a:rPr>
              <a:t>Text Input</a:t>
            </a:r>
          </a:p>
        </p:txBody>
      </p:sp>
      <p:cxnSp>
        <p:nvCxnSpPr>
          <p:cNvPr id="100" name="직선 화살표 연결선 81">
            <a:extLst>
              <a:ext uri="{FF2B5EF4-FFF2-40B4-BE49-F238E27FC236}">
                <a16:creationId xmlns:a16="http://schemas.microsoft.com/office/drawing/2014/main" id="{632729A7-4582-AFBA-D4A2-5D40C3C9616E}"/>
              </a:ext>
            </a:extLst>
          </p:cNvPr>
          <p:cNvCxnSpPr>
            <a:cxnSpLocks/>
            <a:stCxn id="14" idx="0"/>
            <a:endCxn id="19" idx="2"/>
          </p:cNvCxnSpPr>
          <p:nvPr/>
        </p:nvCxnSpPr>
        <p:spPr>
          <a:xfrm flipH="1" flipV="1">
            <a:off x="7388486" y="4112528"/>
            <a:ext cx="10612" cy="873354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직사각형 47">
            <a:extLst>
              <a:ext uri="{FF2B5EF4-FFF2-40B4-BE49-F238E27FC236}">
                <a16:creationId xmlns:a16="http://schemas.microsoft.com/office/drawing/2014/main" id="{92CE3118-9835-ADF2-B053-59EE2208C4DE}"/>
              </a:ext>
            </a:extLst>
          </p:cNvPr>
          <p:cNvSpPr/>
          <p:nvPr/>
        </p:nvSpPr>
        <p:spPr>
          <a:xfrm>
            <a:off x="8325918" y="3934681"/>
            <a:ext cx="1567077" cy="6354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n w="0"/>
                <a:solidFill>
                  <a:schemeClr val="accent4"/>
                </a:solidFill>
              </a:rPr>
              <a:t>Animation</a:t>
            </a:r>
          </a:p>
          <a:p>
            <a:pPr algn="ctr"/>
            <a:r>
              <a:rPr lang="en-US" b="1" dirty="0">
                <a:ln w="0"/>
                <a:solidFill>
                  <a:schemeClr val="accent4"/>
                </a:solidFill>
              </a:rPr>
              <a:t>Sequence</a:t>
            </a:r>
          </a:p>
        </p:txBody>
      </p:sp>
      <p:sp>
        <p:nvSpPr>
          <p:cNvPr id="115" name="직사각형 20">
            <a:extLst>
              <a:ext uri="{FF2B5EF4-FFF2-40B4-BE49-F238E27FC236}">
                <a16:creationId xmlns:a16="http://schemas.microsoft.com/office/drawing/2014/main" id="{1003FE43-7FEF-D94B-7756-12A2D91805ED}"/>
              </a:ext>
            </a:extLst>
          </p:cNvPr>
          <p:cNvSpPr/>
          <p:nvPr/>
        </p:nvSpPr>
        <p:spPr>
          <a:xfrm>
            <a:off x="8258983" y="3369532"/>
            <a:ext cx="1651688" cy="2693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</a:rPr>
              <a:t>FBX Data</a:t>
            </a:r>
          </a:p>
        </p:txBody>
      </p:sp>
      <p:cxnSp>
        <p:nvCxnSpPr>
          <p:cNvPr id="121" name="직선 화살표 연결선 81">
            <a:extLst>
              <a:ext uri="{FF2B5EF4-FFF2-40B4-BE49-F238E27FC236}">
                <a16:creationId xmlns:a16="http://schemas.microsoft.com/office/drawing/2014/main" id="{29377CD2-8810-1B37-2F7D-F559B77B3EFF}"/>
              </a:ext>
            </a:extLst>
          </p:cNvPr>
          <p:cNvCxnSpPr>
            <a:cxnSpLocks/>
          </p:cNvCxnSpPr>
          <p:nvPr/>
        </p:nvCxnSpPr>
        <p:spPr>
          <a:xfrm>
            <a:off x="7562625" y="4112528"/>
            <a:ext cx="0" cy="868951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직사각형 58">
            <a:extLst>
              <a:ext uri="{FF2B5EF4-FFF2-40B4-BE49-F238E27FC236}">
                <a16:creationId xmlns:a16="http://schemas.microsoft.com/office/drawing/2014/main" id="{24847989-AA7E-3EC7-4C34-859C08E590C9}"/>
              </a:ext>
            </a:extLst>
          </p:cNvPr>
          <p:cNvSpPr/>
          <p:nvPr/>
        </p:nvSpPr>
        <p:spPr>
          <a:xfrm>
            <a:off x="3494487" y="4981479"/>
            <a:ext cx="1651688" cy="635422"/>
          </a:xfrm>
          <a:prstGeom prst="rect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Player</a:t>
            </a:r>
          </a:p>
          <a:p>
            <a:pPr algn="ctr"/>
            <a:r>
              <a:rPr lang="en-US" sz="2000" b="1" dirty="0"/>
              <a:t>Character</a:t>
            </a:r>
          </a:p>
        </p:txBody>
      </p:sp>
      <p:sp>
        <p:nvSpPr>
          <p:cNvPr id="130" name="직사각형 47">
            <a:extLst>
              <a:ext uri="{FF2B5EF4-FFF2-40B4-BE49-F238E27FC236}">
                <a16:creationId xmlns:a16="http://schemas.microsoft.com/office/drawing/2014/main" id="{77505436-F0DA-5DB8-626D-055BA2E9A759}"/>
              </a:ext>
            </a:extLst>
          </p:cNvPr>
          <p:cNvSpPr/>
          <p:nvPr/>
        </p:nvSpPr>
        <p:spPr>
          <a:xfrm>
            <a:off x="5105640" y="5436965"/>
            <a:ext cx="1567077" cy="6354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n w="0"/>
                <a:solidFill>
                  <a:schemeClr val="accent4"/>
                </a:solidFill>
              </a:rPr>
              <a:t>Animation</a:t>
            </a:r>
          </a:p>
          <a:p>
            <a:pPr algn="ctr"/>
            <a:r>
              <a:rPr lang="en-US" b="1" dirty="0">
                <a:ln w="0"/>
                <a:solidFill>
                  <a:schemeClr val="accent4"/>
                </a:solidFill>
              </a:rPr>
              <a:t>Montage</a:t>
            </a:r>
          </a:p>
        </p:txBody>
      </p:sp>
      <p:cxnSp>
        <p:nvCxnSpPr>
          <p:cNvPr id="133" name="직선 화살표 연결선 81">
            <a:extLst>
              <a:ext uri="{FF2B5EF4-FFF2-40B4-BE49-F238E27FC236}">
                <a16:creationId xmlns:a16="http://schemas.microsoft.com/office/drawing/2014/main" id="{8949F523-23D1-D07A-3401-69CD547521F3}"/>
              </a:ext>
            </a:extLst>
          </p:cNvPr>
          <p:cNvCxnSpPr>
            <a:cxnSpLocks/>
          </p:cNvCxnSpPr>
          <p:nvPr/>
        </p:nvCxnSpPr>
        <p:spPr>
          <a:xfrm>
            <a:off x="5156787" y="5231954"/>
            <a:ext cx="1427079" cy="4403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23">
            <a:extLst>
              <a:ext uri="{FF2B5EF4-FFF2-40B4-BE49-F238E27FC236}">
                <a16:creationId xmlns:a16="http://schemas.microsoft.com/office/drawing/2014/main" id="{FD7B66A6-40F8-CC7B-E569-D6F3A129A295}"/>
              </a:ext>
            </a:extLst>
          </p:cNvPr>
          <p:cNvSpPr/>
          <p:nvPr/>
        </p:nvSpPr>
        <p:spPr>
          <a:xfrm>
            <a:off x="6353489" y="3205954"/>
            <a:ext cx="2061572" cy="1125627"/>
          </a:xfrm>
          <a:prstGeom prst="rect">
            <a:avLst/>
          </a:prstGeom>
          <a:noFill/>
          <a:ln w="38100">
            <a:solidFill>
              <a:srgbClr val="FFC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17595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3">
            <a:extLst>
              <a:ext uri="{FF2B5EF4-FFF2-40B4-BE49-F238E27FC236}">
                <a16:creationId xmlns:a16="http://schemas.microsoft.com/office/drawing/2014/main" id="{0F735E46-2691-BD3D-CB50-81EAA8978F09}"/>
              </a:ext>
            </a:extLst>
          </p:cNvPr>
          <p:cNvSpPr txBox="1">
            <a:spLocks/>
          </p:cNvSpPr>
          <p:nvPr/>
        </p:nvSpPr>
        <p:spPr>
          <a:xfrm>
            <a:off x="399741" y="1468890"/>
            <a:ext cx="11387097" cy="492075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800" b="1" dirty="0">
                <a:solidFill>
                  <a:schemeClr val="accent1"/>
                </a:solidFill>
              </a:rPr>
              <a:t>Bridge Between Components</a:t>
            </a:r>
          </a:p>
          <a:p>
            <a:r>
              <a:rPr lang="en-US" altLang="ko-KR" sz="2800" b="1" dirty="0">
                <a:solidFill>
                  <a:schemeClr val="accent1"/>
                </a:solidFill>
              </a:rPr>
              <a:t>MDM Server Connection</a:t>
            </a:r>
          </a:p>
          <a:p>
            <a:r>
              <a:rPr lang="en-US" altLang="ko-KR" sz="2800" b="1" dirty="0">
                <a:solidFill>
                  <a:schemeClr val="accent1"/>
                </a:solidFill>
              </a:rPr>
              <a:t>Hold Plugin Configuration</a:t>
            </a:r>
          </a:p>
        </p:txBody>
      </p:sp>
      <p:sp>
        <p:nvSpPr>
          <p:cNvPr id="11" name="Title 21">
            <a:extLst>
              <a:ext uri="{FF2B5EF4-FFF2-40B4-BE49-F238E27FC236}">
                <a16:creationId xmlns:a16="http://schemas.microsoft.com/office/drawing/2014/main" id="{EF381EF5-4F20-F028-0EC0-D5D652DFB7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087" y="159157"/>
            <a:ext cx="9421177" cy="769493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Plugin Manager</a:t>
            </a:r>
            <a:endParaRPr lang="ko-KR" altLang="en-US" dirty="0"/>
          </a:p>
        </p:txBody>
      </p:sp>
      <p:sp>
        <p:nvSpPr>
          <p:cNvPr id="2" name="직사각형 58">
            <a:extLst>
              <a:ext uri="{FF2B5EF4-FFF2-40B4-BE49-F238E27FC236}">
                <a16:creationId xmlns:a16="http://schemas.microsoft.com/office/drawing/2014/main" id="{E048193D-D140-FF39-F89B-8919E7CE20C1}"/>
              </a:ext>
            </a:extLst>
          </p:cNvPr>
          <p:cNvSpPr/>
          <p:nvPr/>
        </p:nvSpPr>
        <p:spPr>
          <a:xfrm>
            <a:off x="6624042" y="5071399"/>
            <a:ext cx="1651688" cy="635422"/>
          </a:xfrm>
          <a:prstGeom prst="rect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Character</a:t>
            </a:r>
          </a:p>
          <a:p>
            <a:pPr algn="ctr"/>
            <a:r>
              <a:rPr lang="en-US" sz="2000" b="1" dirty="0"/>
              <a:t>Component</a:t>
            </a:r>
          </a:p>
        </p:txBody>
      </p:sp>
      <p:sp>
        <p:nvSpPr>
          <p:cNvPr id="4" name="직사각형 70">
            <a:extLst>
              <a:ext uri="{FF2B5EF4-FFF2-40B4-BE49-F238E27FC236}">
                <a16:creationId xmlns:a16="http://schemas.microsoft.com/office/drawing/2014/main" id="{01339357-BD0F-FAB7-4148-51973A1AF17F}"/>
              </a:ext>
            </a:extLst>
          </p:cNvPr>
          <p:cNvSpPr/>
          <p:nvPr/>
        </p:nvSpPr>
        <p:spPr>
          <a:xfrm>
            <a:off x="10028146" y="3553157"/>
            <a:ext cx="1651688" cy="644888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Runtime</a:t>
            </a:r>
          </a:p>
          <a:p>
            <a:pPr algn="ctr"/>
            <a:r>
              <a:rPr lang="en-US" sz="2000" b="1" dirty="0"/>
              <a:t>Retargeter</a:t>
            </a:r>
          </a:p>
        </p:txBody>
      </p:sp>
      <p:sp>
        <p:nvSpPr>
          <p:cNvPr id="5" name="직사각형 70">
            <a:extLst>
              <a:ext uri="{FF2B5EF4-FFF2-40B4-BE49-F238E27FC236}">
                <a16:creationId xmlns:a16="http://schemas.microsoft.com/office/drawing/2014/main" id="{4596DF8D-3B6D-EFEF-71D2-D7C186648A10}"/>
              </a:ext>
            </a:extLst>
          </p:cNvPr>
          <p:cNvSpPr/>
          <p:nvPr/>
        </p:nvSpPr>
        <p:spPr>
          <a:xfrm>
            <a:off x="6613430" y="3553157"/>
            <a:ext cx="1651688" cy="644888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Plugin</a:t>
            </a:r>
          </a:p>
          <a:p>
            <a:pPr algn="ctr"/>
            <a:r>
              <a:rPr lang="en-US" sz="2000" b="1" dirty="0"/>
              <a:t>Manager</a:t>
            </a:r>
          </a:p>
        </p:txBody>
      </p:sp>
      <p:cxnSp>
        <p:nvCxnSpPr>
          <p:cNvPr id="6" name="직선 화살표 연결선 81">
            <a:extLst>
              <a:ext uri="{FF2B5EF4-FFF2-40B4-BE49-F238E27FC236}">
                <a16:creationId xmlns:a16="http://schemas.microsoft.com/office/drawing/2014/main" id="{4DA8F0D0-3777-4737-3BEA-ED98BD98311F}"/>
              </a:ext>
            </a:extLst>
          </p:cNvPr>
          <p:cNvCxnSpPr>
            <a:cxnSpLocks/>
          </p:cNvCxnSpPr>
          <p:nvPr/>
        </p:nvCxnSpPr>
        <p:spPr>
          <a:xfrm flipH="1">
            <a:off x="8275730" y="3959063"/>
            <a:ext cx="1752416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81">
            <a:extLst>
              <a:ext uri="{FF2B5EF4-FFF2-40B4-BE49-F238E27FC236}">
                <a16:creationId xmlns:a16="http://schemas.microsoft.com/office/drawing/2014/main" id="{316BF2DF-03E7-6E7D-44CD-3C5BB2F4E601}"/>
              </a:ext>
            </a:extLst>
          </p:cNvPr>
          <p:cNvCxnSpPr>
            <a:cxnSpLocks/>
          </p:cNvCxnSpPr>
          <p:nvPr/>
        </p:nvCxnSpPr>
        <p:spPr>
          <a:xfrm>
            <a:off x="8278730" y="3810287"/>
            <a:ext cx="1763028" cy="0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5">
            <a:extLst>
              <a:ext uri="{FF2B5EF4-FFF2-40B4-BE49-F238E27FC236}">
                <a16:creationId xmlns:a16="http://schemas.microsoft.com/office/drawing/2014/main" id="{45270839-EA45-E181-6946-60D95B0730A3}"/>
              </a:ext>
            </a:extLst>
          </p:cNvPr>
          <p:cNvSpPr/>
          <p:nvPr/>
        </p:nvSpPr>
        <p:spPr>
          <a:xfrm>
            <a:off x="5865469" y="4448504"/>
            <a:ext cx="1631623" cy="3897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n w="0"/>
                <a:solidFill>
                  <a:schemeClr val="accent2"/>
                </a:solidFill>
              </a:rPr>
              <a:t>Text Input</a:t>
            </a:r>
          </a:p>
        </p:txBody>
      </p:sp>
      <p:cxnSp>
        <p:nvCxnSpPr>
          <p:cNvPr id="9" name="직선 화살표 연결선 81">
            <a:extLst>
              <a:ext uri="{FF2B5EF4-FFF2-40B4-BE49-F238E27FC236}">
                <a16:creationId xmlns:a16="http://schemas.microsoft.com/office/drawing/2014/main" id="{F4C3C0ED-311E-D8D7-C714-2ED566EB08B5}"/>
              </a:ext>
            </a:extLst>
          </p:cNvPr>
          <p:cNvCxnSpPr>
            <a:cxnSpLocks/>
            <a:stCxn id="2" idx="0"/>
            <a:endCxn id="5" idx="2"/>
          </p:cNvCxnSpPr>
          <p:nvPr/>
        </p:nvCxnSpPr>
        <p:spPr>
          <a:xfrm flipH="1" flipV="1">
            <a:off x="7439274" y="4198045"/>
            <a:ext cx="10612" cy="873354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47">
            <a:extLst>
              <a:ext uri="{FF2B5EF4-FFF2-40B4-BE49-F238E27FC236}">
                <a16:creationId xmlns:a16="http://schemas.microsoft.com/office/drawing/2014/main" id="{68D78C4A-9576-4736-1419-250EB9FC1A9B}"/>
              </a:ext>
            </a:extLst>
          </p:cNvPr>
          <p:cNvSpPr/>
          <p:nvPr/>
        </p:nvSpPr>
        <p:spPr>
          <a:xfrm>
            <a:off x="8376706" y="4020198"/>
            <a:ext cx="1567077" cy="6354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n w="0"/>
                <a:solidFill>
                  <a:schemeClr val="accent4"/>
                </a:solidFill>
              </a:rPr>
              <a:t>Animation</a:t>
            </a:r>
          </a:p>
          <a:p>
            <a:pPr algn="ctr"/>
            <a:r>
              <a:rPr lang="en-US" b="1" dirty="0">
                <a:ln w="0"/>
                <a:solidFill>
                  <a:schemeClr val="accent4"/>
                </a:solidFill>
              </a:rPr>
              <a:t>Sequence</a:t>
            </a:r>
          </a:p>
        </p:txBody>
      </p:sp>
      <p:sp>
        <p:nvSpPr>
          <p:cNvPr id="12" name="직사각형 20">
            <a:extLst>
              <a:ext uri="{FF2B5EF4-FFF2-40B4-BE49-F238E27FC236}">
                <a16:creationId xmlns:a16="http://schemas.microsoft.com/office/drawing/2014/main" id="{C2BFF5C1-6B0A-58D2-3319-D63F5B3B3E61}"/>
              </a:ext>
            </a:extLst>
          </p:cNvPr>
          <p:cNvSpPr/>
          <p:nvPr/>
        </p:nvSpPr>
        <p:spPr>
          <a:xfrm>
            <a:off x="8309771" y="3455049"/>
            <a:ext cx="1651688" cy="2693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</a:rPr>
              <a:t>FBX Data</a:t>
            </a:r>
          </a:p>
        </p:txBody>
      </p:sp>
      <p:cxnSp>
        <p:nvCxnSpPr>
          <p:cNvPr id="13" name="직선 화살표 연결선 81">
            <a:extLst>
              <a:ext uri="{FF2B5EF4-FFF2-40B4-BE49-F238E27FC236}">
                <a16:creationId xmlns:a16="http://schemas.microsoft.com/office/drawing/2014/main" id="{63EBA941-9C4D-F54F-E53B-70DB1F6C2141}"/>
              </a:ext>
            </a:extLst>
          </p:cNvPr>
          <p:cNvCxnSpPr>
            <a:cxnSpLocks/>
          </p:cNvCxnSpPr>
          <p:nvPr/>
        </p:nvCxnSpPr>
        <p:spPr>
          <a:xfrm>
            <a:off x="7613413" y="4198045"/>
            <a:ext cx="0" cy="868951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81">
            <a:extLst>
              <a:ext uri="{FF2B5EF4-FFF2-40B4-BE49-F238E27FC236}">
                <a16:creationId xmlns:a16="http://schemas.microsoft.com/office/drawing/2014/main" id="{8FD68E23-16F2-CFC6-87D6-13CD7D4379C5}"/>
              </a:ext>
            </a:extLst>
          </p:cNvPr>
          <p:cNvCxnSpPr>
            <a:cxnSpLocks/>
          </p:cNvCxnSpPr>
          <p:nvPr/>
        </p:nvCxnSpPr>
        <p:spPr>
          <a:xfrm flipH="1" flipV="1">
            <a:off x="7412339" y="2679803"/>
            <a:ext cx="10612" cy="873354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9">
            <a:extLst>
              <a:ext uri="{FF2B5EF4-FFF2-40B4-BE49-F238E27FC236}">
                <a16:creationId xmlns:a16="http://schemas.microsoft.com/office/drawing/2014/main" id="{3110A935-D11F-6A39-8FCA-6BCCA284A09B}"/>
              </a:ext>
            </a:extLst>
          </p:cNvPr>
          <p:cNvSpPr/>
          <p:nvPr/>
        </p:nvSpPr>
        <p:spPr>
          <a:xfrm>
            <a:off x="6597107" y="2025022"/>
            <a:ext cx="1651688" cy="644889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 w="0"/>
                <a:solidFill>
                  <a:schemeClr val="accent1"/>
                </a:solidFill>
              </a:rPr>
              <a:t>Server</a:t>
            </a:r>
          </a:p>
        </p:txBody>
      </p:sp>
      <p:cxnSp>
        <p:nvCxnSpPr>
          <p:cNvPr id="16" name="직선 화살표 연결선 81">
            <a:extLst>
              <a:ext uri="{FF2B5EF4-FFF2-40B4-BE49-F238E27FC236}">
                <a16:creationId xmlns:a16="http://schemas.microsoft.com/office/drawing/2014/main" id="{F03F5548-0A98-C597-9A86-A74A1CA60BCE}"/>
              </a:ext>
            </a:extLst>
          </p:cNvPr>
          <p:cNvCxnSpPr>
            <a:cxnSpLocks/>
          </p:cNvCxnSpPr>
          <p:nvPr/>
        </p:nvCxnSpPr>
        <p:spPr>
          <a:xfrm>
            <a:off x="7613413" y="2679803"/>
            <a:ext cx="0" cy="873354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96770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1B2A9953-D607-D655-2953-1944EDF2734E}"/>
              </a:ext>
            </a:extLst>
          </p:cNvPr>
          <p:cNvSpPr/>
          <p:nvPr/>
        </p:nvSpPr>
        <p:spPr>
          <a:xfrm>
            <a:off x="3216536" y="160100"/>
            <a:ext cx="8692178" cy="2378447"/>
          </a:xfrm>
          <a:prstGeom prst="rect">
            <a:avLst/>
          </a:prstGeom>
          <a:noFill/>
          <a:ln w="38100">
            <a:solidFill>
              <a:schemeClr val="accent3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itle 33">
            <a:extLst>
              <a:ext uri="{FF2B5EF4-FFF2-40B4-BE49-F238E27FC236}">
                <a16:creationId xmlns:a16="http://schemas.microsoft.com/office/drawing/2014/main" id="{B9AD54F4-E828-705F-9378-72A65AECAA2D}"/>
              </a:ext>
            </a:extLst>
          </p:cNvPr>
          <p:cNvSpPr txBox="1">
            <a:spLocks/>
          </p:cNvSpPr>
          <p:nvPr/>
        </p:nvSpPr>
        <p:spPr>
          <a:xfrm>
            <a:off x="5865410" y="5938206"/>
            <a:ext cx="3161788" cy="7668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800" b="1" kern="1200" spc="-2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>
                <a:solidFill>
                  <a:schemeClr val="accent3"/>
                </a:solidFill>
              </a:rPr>
              <a:t>Unreal Engine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33AA0B7-0AF9-2F89-9341-AA2799EAE614}"/>
              </a:ext>
            </a:extLst>
          </p:cNvPr>
          <p:cNvSpPr/>
          <p:nvPr/>
        </p:nvSpPr>
        <p:spPr>
          <a:xfrm>
            <a:off x="5094870" y="1290883"/>
            <a:ext cx="1241681" cy="644889"/>
          </a:xfrm>
          <a:prstGeom prst="rect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Model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C42FE57-D641-E44E-8D8B-6E6A97F5C77F}"/>
              </a:ext>
            </a:extLst>
          </p:cNvPr>
          <p:cNvSpPr/>
          <p:nvPr/>
        </p:nvSpPr>
        <p:spPr>
          <a:xfrm>
            <a:off x="3494487" y="1290883"/>
            <a:ext cx="1148332" cy="644889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ln w="0"/>
                <a:solidFill>
                  <a:schemeClr val="accent1"/>
                </a:solidFill>
              </a:rPr>
              <a:t>Text Input</a:t>
            </a: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7DC75D30-51C6-BB8B-8013-260744578E05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>
            <a:off x="4642819" y="1613328"/>
            <a:ext cx="452051" cy="0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782CF1C-3DC5-80D5-E267-FB40FD10FFA8}"/>
              </a:ext>
            </a:extLst>
          </p:cNvPr>
          <p:cNvSpPr/>
          <p:nvPr/>
        </p:nvSpPr>
        <p:spPr>
          <a:xfrm>
            <a:off x="6788733" y="1299955"/>
            <a:ext cx="1315143" cy="644888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ln w="0"/>
                <a:solidFill>
                  <a:schemeClr val="accent1"/>
                </a:solidFill>
              </a:rPr>
              <a:t>Motion Data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2ED91D92-08D8-AE46-5C32-658A71209A28}"/>
              </a:ext>
            </a:extLst>
          </p:cNvPr>
          <p:cNvCxnSpPr>
            <a:cxnSpLocks/>
            <a:stCxn id="9" idx="3"/>
            <a:endCxn id="13" idx="1"/>
          </p:cNvCxnSpPr>
          <p:nvPr/>
        </p:nvCxnSpPr>
        <p:spPr>
          <a:xfrm>
            <a:off x="6336551" y="1613328"/>
            <a:ext cx="452182" cy="9071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3EB059D-D9C6-FE17-DC67-2438EA2CDE85}"/>
              </a:ext>
            </a:extLst>
          </p:cNvPr>
          <p:cNvSpPr/>
          <p:nvPr/>
        </p:nvSpPr>
        <p:spPr>
          <a:xfrm>
            <a:off x="8463987" y="1290882"/>
            <a:ext cx="1241681" cy="644889"/>
          </a:xfrm>
          <a:prstGeom prst="rect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400" b="1"/>
              <a:t>Dimension</a:t>
            </a:r>
          </a:p>
          <a:p>
            <a:pPr algn="ctr"/>
            <a:r>
              <a:rPr lang="en-US" sz="1400" b="1"/>
              <a:t>Conversion</a:t>
            </a: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2054489F-7A92-3914-7DF9-CEC067945D09}"/>
              </a:ext>
            </a:extLst>
          </p:cNvPr>
          <p:cNvCxnSpPr>
            <a:cxnSpLocks/>
            <a:stCxn id="13" idx="3"/>
            <a:endCxn id="17" idx="1"/>
          </p:cNvCxnSpPr>
          <p:nvPr/>
        </p:nvCxnSpPr>
        <p:spPr>
          <a:xfrm flipV="1">
            <a:off x="8103876" y="1613327"/>
            <a:ext cx="360111" cy="9072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0E6E3F9-9745-B2A6-A412-08F8788520A9}"/>
              </a:ext>
            </a:extLst>
          </p:cNvPr>
          <p:cNvSpPr/>
          <p:nvPr/>
        </p:nvSpPr>
        <p:spPr>
          <a:xfrm>
            <a:off x="10080322" y="1299955"/>
            <a:ext cx="1315143" cy="644888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ln w="0"/>
                <a:solidFill>
                  <a:schemeClr val="accent1"/>
                </a:solidFill>
              </a:rPr>
              <a:t>FBX Data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AFFF816F-D79D-E724-6018-F0C023D7E649}"/>
              </a:ext>
            </a:extLst>
          </p:cNvPr>
          <p:cNvCxnSpPr>
            <a:cxnSpLocks/>
            <a:stCxn id="17" idx="3"/>
            <a:endCxn id="21" idx="1"/>
          </p:cNvCxnSpPr>
          <p:nvPr/>
        </p:nvCxnSpPr>
        <p:spPr>
          <a:xfrm>
            <a:off x="9705668" y="1613327"/>
            <a:ext cx="374654" cy="9072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itle 33">
            <a:extLst>
              <a:ext uri="{FF2B5EF4-FFF2-40B4-BE49-F238E27FC236}">
                <a16:creationId xmlns:a16="http://schemas.microsoft.com/office/drawing/2014/main" id="{9A1E005A-17A8-ABB5-B4DD-A8F98F2E818C}"/>
              </a:ext>
            </a:extLst>
          </p:cNvPr>
          <p:cNvSpPr txBox="1">
            <a:spLocks/>
          </p:cNvSpPr>
          <p:nvPr/>
        </p:nvSpPr>
        <p:spPr>
          <a:xfrm>
            <a:off x="5475691" y="195977"/>
            <a:ext cx="4556110" cy="7668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800" b="1" kern="1200" spc="-2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>
                <a:solidFill>
                  <a:schemeClr val="accent3"/>
                </a:solidFill>
              </a:rPr>
              <a:t>Motion Diffusion Model</a:t>
            </a:r>
          </a:p>
        </p:txBody>
      </p:sp>
      <p:cxnSp>
        <p:nvCxnSpPr>
          <p:cNvPr id="30" name="연결선: 꺾임 29">
            <a:extLst>
              <a:ext uri="{FF2B5EF4-FFF2-40B4-BE49-F238E27FC236}">
                <a16:creationId xmlns:a16="http://schemas.microsoft.com/office/drawing/2014/main" id="{7CFF410B-4C0E-B9ED-67A2-7633133A0D9C}"/>
              </a:ext>
            </a:extLst>
          </p:cNvPr>
          <p:cNvCxnSpPr>
            <a:cxnSpLocks/>
            <a:stCxn id="21" idx="2"/>
            <a:endCxn id="19" idx="0"/>
          </p:cNvCxnSpPr>
          <p:nvPr/>
        </p:nvCxnSpPr>
        <p:spPr>
          <a:xfrm rot="5400000">
            <a:off x="8301792" y="1031537"/>
            <a:ext cx="1522797" cy="3349408"/>
          </a:xfrm>
          <a:prstGeom prst="bentConnector3">
            <a:avLst>
              <a:gd name="adj1" fmla="val 50000"/>
            </a:avLst>
          </a:prstGeom>
          <a:ln w="3810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B8854F6-B8BA-4DC5-CD63-86C9A5390D63}"/>
              </a:ext>
            </a:extLst>
          </p:cNvPr>
          <p:cNvSpPr/>
          <p:nvPr/>
        </p:nvSpPr>
        <p:spPr>
          <a:xfrm>
            <a:off x="3216536" y="2969111"/>
            <a:ext cx="8692178" cy="3717201"/>
          </a:xfrm>
          <a:prstGeom prst="rect">
            <a:avLst/>
          </a:prstGeom>
          <a:noFill/>
          <a:ln w="38100">
            <a:solidFill>
              <a:schemeClr val="accent3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33">
            <a:extLst>
              <a:ext uri="{FF2B5EF4-FFF2-40B4-BE49-F238E27FC236}">
                <a16:creationId xmlns:a16="http://schemas.microsoft.com/office/drawing/2014/main" id="{5F70B671-0E23-5B3C-9CA5-5B28973EE8DD}"/>
              </a:ext>
            </a:extLst>
          </p:cNvPr>
          <p:cNvSpPr txBox="1">
            <a:spLocks/>
          </p:cNvSpPr>
          <p:nvPr/>
        </p:nvSpPr>
        <p:spPr>
          <a:xfrm>
            <a:off x="218584" y="5362256"/>
            <a:ext cx="2184402" cy="15379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800" b="1" kern="1200" spc="-2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dirty="0"/>
              <a:t>3.</a:t>
            </a:r>
          </a:p>
        </p:txBody>
      </p:sp>
      <p:sp>
        <p:nvSpPr>
          <p:cNvPr id="23" name="Title 33">
            <a:extLst>
              <a:ext uri="{FF2B5EF4-FFF2-40B4-BE49-F238E27FC236}">
                <a16:creationId xmlns:a16="http://schemas.microsoft.com/office/drawing/2014/main" id="{FF384DD2-6129-84DF-6F58-3C04B9700F16}"/>
              </a:ext>
            </a:extLst>
          </p:cNvPr>
          <p:cNvSpPr txBox="1">
            <a:spLocks/>
          </p:cNvSpPr>
          <p:nvPr/>
        </p:nvSpPr>
        <p:spPr>
          <a:xfrm>
            <a:off x="190706" y="1257175"/>
            <a:ext cx="2719492" cy="43401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800" b="1" kern="1200" spc="-2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/>
              <a:t>Character</a:t>
            </a:r>
          </a:p>
          <a:p>
            <a:r>
              <a:rPr lang="en-US" altLang="ko-KR" sz="2800" dirty="0"/>
              <a:t>Component</a:t>
            </a:r>
          </a:p>
        </p:txBody>
      </p:sp>
      <p:sp>
        <p:nvSpPr>
          <p:cNvPr id="14" name="직사각형 58">
            <a:extLst>
              <a:ext uri="{FF2B5EF4-FFF2-40B4-BE49-F238E27FC236}">
                <a16:creationId xmlns:a16="http://schemas.microsoft.com/office/drawing/2014/main" id="{18BDF64E-BFDC-E43C-90DC-FE55972A1D59}"/>
              </a:ext>
            </a:extLst>
          </p:cNvPr>
          <p:cNvSpPr/>
          <p:nvPr/>
        </p:nvSpPr>
        <p:spPr>
          <a:xfrm>
            <a:off x="6573254" y="4985882"/>
            <a:ext cx="1651688" cy="635422"/>
          </a:xfrm>
          <a:prstGeom prst="rect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Character</a:t>
            </a:r>
          </a:p>
          <a:p>
            <a:pPr algn="ctr"/>
            <a:r>
              <a:rPr lang="en-US" sz="2000" b="1" dirty="0"/>
              <a:t>Component</a:t>
            </a:r>
          </a:p>
        </p:txBody>
      </p:sp>
      <p:sp>
        <p:nvSpPr>
          <p:cNvPr id="16" name="직사각형 70">
            <a:extLst>
              <a:ext uri="{FF2B5EF4-FFF2-40B4-BE49-F238E27FC236}">
                <a16:creationId xmlns:a16="http://schemas.microsoft.com/office/drawing/2014/main" id="{3C672A91-4ECA-4B69-EAEF-8EF1DE0D5D34}"/>
              </a:ext>
            </a:extLst>
          </p:cNvPr>
          <p:cNvSpPr/>
          <p:nvPr/>
        </p:nvSpPr>
        <p:spPr>
          <a:xfrm>
            <a:off x="9977358" y="3467640"/>
            <a:ext cx="1651688" cy="644888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Runtime</a:t>
            </a:r>
          </a:p>
          <a:p>
            <a:pPr algn="ctr"/>
            <a:r>
              <a:rPr lang="en-US" sz="2000" b="1" dirty="0"/>
              <a:t>Retargeter</a:t>
            </a:r>
          </a:p>
        </p:txBody>
      </p:sp>
      <p:sp>
        <p:nvSpPr>
          <p:cNvPr id="19" name="직사각형 70">
            <a:extLst>
              <a:ext uri="{FF2B5EF4-FFF2-40B4-BE49-F238E27FC236}">
                <a16:creationId xmlns:a16="http://schemas.microsoft.com/office/drawing/2014/main" id="{32B62C62-B525-13D0-2A6B-01B14D7C12FF}"/>
              </a:ext>
            </a:extLst>
          </p:cNvPr>
          <p:cNvSpPr/>
          <p:nvPr/>
        </p:nvSpPr>
        <p:spPr>
          <a:xfrm>
            <a:off x="6562642" y="3467640"/>
            <a:ext cx="1651688" cy="644888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Plugin</a:t>
            </a:r>
          </a:p>
          <a:p>
            <a:pPr algn="ctr"/>
            <a:r>
              <a:rPr lang="en-US" sz="2000" b="1" dirty="0"/>
              <a:t>Manager</a:t>
            </a:r>
          </a:p>
        </p:txBody>
      </p:sp>
      <p:cxnSp>
        <p:nvCxnSpPr>
          <p:cNvPr id="24" name="직선 화살표 연결선 81">
            <a:extLst>
              <a:ext uri="{FF2B5EF4-FFF2-40B4-BE49-F238E27FC236}">
                <a16:creationId xmlns:a16="http://schemas.microsoft.com/office/drawing/2014/main" id="{8765674A-AFD1-5AF1-8AB6-1645D8BC17F4}"/>
              </a:ext>
            </a:extLst>
          </p:cNvPr>
          <p:cNvCxnSpPr>
            <a:cxnSpLocks/>
          </p:cNvCxnSpPr>
          <p:nvPr/>
        </p:nvCxnSpPr>
        <p:spPr>
          <a:xfrm flipH="1" flipV="1">
            <a:off x="5135563" y="5405461"/>
            <a:ext cx="1427079" cy="4403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81">
            <a:extLst>
              <a:ext uri="{FF2B5EF4-FFF2-40B4-BE49-F238E27FC236}">
                <a16:creationId xmlns:a16="http://schemas.microsoft.com/office/drawing/2014/main" id="{D31BCE56-8B48-2024-30D9-6FCCDCC7EBE6}"/>
              </a:ext>
            </a:extLst>
          </p:cNvPr>
          <p:cNvCxnSpPr>
            <a:cxnSpLocks/>
          </p:cNvCxnSpPr>
          <p:nvPr/>
        </p:nvCxnSpPr>
        <p:spPr>
          <a:xfrm flipH="1">
            <a:off x="8224942" y="3873546"/>
            <a:ext cx="1752416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연결선: 꺾임 29">
            <a:extLst>
              <a:ext uri="{FF2B5EF4-FFF2-40B4-BE49-F238E27FC236}">
                <a16:creationId xmlns:a16="http://schemas.microsoft.com/office/drawing/2014/main" id="{B0DF93EE-942C-47F7-B1F1-3127EF169DC9}"/>
              </a:ext>
            </a:extLst>
          </p:cNvPr>
          <p:cNvCxnSpPr>
            <a:cxnSpLocks/>
            <a:stCxn id="19" idx="1"/>
            <a:endCxn id="10" idx="2"/>
          </p:cNvCxnSpPr>
          <p:nvPr/>
        </p:nvCxnSpPr>
        <p:spPr>
          <a:xfrm rot="10800000">
            <a:off x="4068654" y="1935772"/>
            <a:ext cx="2493989" cy="1854312"/>
          </a:xfrm>
          <a:prstGeom prst="bentConnector2">
            <a:avLst/>
          </a:prstGeom>
          <a:ln w="38100">
            <a:solidFill>
              <a:schemeClr val="accent2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1">
            <a:extLst>
              <a:ext uri="{FF2B5EF4-FFF2-40B4-BE49-F238E27FC236}">
                <a16:creationId xmlns:a16="http://schemas.microsoft.com/office/drawing/2014/main" id="{0D270B22-815B-2ECD-3CAB-46F0D8990580}"/>
              </a:ext>
            </a:extLst>
          </p:cNvPr>
          <p:cNvCxnSpPr>
            <a:cxnSpLocks/>
          </p:cNvCxnSpPr>
          <p:nvPr/>
        </p:nvCxnSpPr>
        <p:spPr>
          <a:xfrm>
            <a:off x="8227942" y="3724770"/>
            <a:ext cx="1763028" cy="0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직사각형 5">
            <a:extLst>
              <a:ext uri="{FF2B5EF4-FFF2-40B4-BE49-F238E27FC236}">
                <a16:creationId xmlns:a16="http://schemas.microsoft.com/office/drawing/2014/main" id="{425825B6-3DAA-9AE1-1219-5B461F744DD3}"/>
              </a:ext>
            </a:extLst>
          </p:cNvPr>
          <p:cNvSpPr/>
          <p:nvPr/>
        </p:nvSpPr>
        <p:spPr>
          <a:xfrm>
            <a:off x="5814681" y="4362987"/>
            <a:ext cx="1631623" cy="3897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n w="0"/>
                <a:solidFill>
                  <a:schemeClr val="accent2"/>
                </a:solidFill>
              </a:rPr>
              <a:t>Text Input</a:t>
            </a:r>
          </a:p>
        </p:txBody>
      </p:sp>
      <p:cxnSp>
        <p:nvCxnSpPr>
          <p:cNvPr id="100" name="직선 화살표 연결선 81">
            <a:extLst>
              <a:ext uri="{FF2B5EF4-FFF2-40B4-BE49-F238E27FC236}">
                <a16:creationId xmlns:a16="http://schemas.microsoft.com/office/drawing/2014/main" id="{632729A7-4582-AFBA-D4A2-5D40C3C9616E}"/>
              </a:ext>
            </a:extLst>
          </p:cNvPr>
          <p:cNvCxnSpPr>
            <a:cxnSpLocks/>
            <a:stCxn id="14" idx="0"/>
            <a:endCxn id="19" idx="2"/>
          </p:cNvCxnSpPr>
          <p:nvPr/>
        </p:nvCxnSpPr>
        <p:spPr>
          <a:xfrm flipH="1" flipV="1">
            <a:off x="7388486" y="4112528"/>
            <a:ext cx="10612" cy="873354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직사각형 47">
            <a:extLst>
              <a:ext uri="{FF2B5EF4-FFF2-40B4-BE49-F238E27FC236}">
                <a16:creationId xmlns:a16="http://schemas.microsoft.com/office/drawing/2014/main" id="{92CE3118-9835-ADF2-B053-59EE2208C4DE}"/>
              </a:ext>
            </a:extLst>
          </p:cNvPr>
          <p:cNvSpPr/>
          <p:nvPr/>
        </p:nvSpPr>
        <p:spPr>
          <a:xfrm>
            <a:off x="8325918" y="3934681"/>
            <a:ext cx="1567077" cy="6354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n w="0"/>
                <a:solidFill>
                  <a:schemeClr val="accent4"/>
                </a:solidFill>
              </a:rPr>
              <a:t>Animation</a:t>
            </a:r>
          </a:p>
          <a:p>
            <a:pPr algn="ctr"/>
            <a:r>
              <a:rPr lang="en-US" b="1" dirty="0">
                <a:ln w="0"/>
                <a:solidFill>
                  <a:schemeClr val="accent4"/>
                </a:solidFill>
              </a:rPr>
              <a:t>Sequence</a:t>
            </a:r>
          </a:p>
        </p:txBody>
      </p:sp>
      <p:sp>
        <p:nvSpPr>
          <p:cNvPr id="115" name="직사각형 20">
            <a:extLst>
              <a:ext uri="{FF2B5EF4-FFF2-40B4-BE49-F238E27FC236}">
                <a16:creationId xmlns:a16="http://schemas.microsoft.com/office/drawing/2014/main" id="{1003FE43-7FEF-D94B-7756-12A2D91805ED}"/>
              </a:ext>
            </a:extLst>
          </p:cNvPr>
          <p:cNvSpPr/>
          <p:nvPr/>
        </p:nvSpPr>
        <p:spPr>
          <a:xfrm>
            <a:off x="8258983" y="3369532"/>
            <a:ext cx="1651688" cy="2693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</a:rPr>
              <a:t>FBX Data</a:t>
            </a:r>
          </a:p>
        </p:txBody>
      </p:sp>
      <p:cxnSp>
        <p:nvCxnSpPr>
          <p:cNvPr id="121" name="직선 화살표 연결선 81">
            <a:extLst>
              <a:ext uri="{FF2B5EF4-FFF2-40B4-BE49-F238E27FC236}">
                <a16:creationId xmlns:a16="http://schemas.microsoft.com/office/drawing/2014/main" id="{29377CD2-8810-1B37-2F7D-F559B77B3EFF}"/>
              </a:ext>
            </a:extLst>
          </p:cNvPr>
          <p:cNvCxnSpPr>
            <a:cxnSpLocks/>
          </p:cNvCxnSpPr>
          <p:nvPr/>
        </p:nvCxnSpPr>
        <p:spPr>
          <a:xfrm>
            <a:off x="7562625" y="4112528"/>
            <a:ext cx="0" cy="868951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직사각형 58">
            <a:extLst>
              <a:ext uri="{FF2B5EF4-FFF2-40B4-BE49-F238E27FC236}">
                <a16:creationId xmlns:a16="http://schemas.microsoft.com/office/drawing/2014/main" id="{24847989-AA7E-3EC7-4C34-859C08E590C9}"/>
              </a:ext>
            </a:extLst>
          </p:cNvPr>
          <p:cNvSpPr/>
          <p:nvPr/>
        </p:nvSpPr>
        <p:spPr>
          <a:xfrm>
            <a:off x="3494487" y="4981479"/>
            <a:ext cx="1651688" cy="635422"/>
          </a:xfrm>
          <a:prstGeom prst="rect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Player</a:t>
            </a:r>
          </a:p>
          <a:p>
            <a:pPr algn="ctr"/>
            <a:r>
              <a:rPr lang="en-US" sz="2000" b="1" dirty="0"/>
              <a:t>Character</a:t>
            </a:r>
          </a:p>
        </p:txBody>
      </p:sp>
      <p:sp>
        <p:nvSpPr>
          <p:cNvPr id="130" name="직사각형 47">
            <a:extLst>
              <a:ext uri="{FF2B5EF4-FFF2-40B4-BE49-F238E27FC236}">
                <a16:creationId xmlns:a16="http://schemas.microsoft.com/office/drawing/2014/main" id="{77505436-F0DA-5DB8-626D-055BA2E9A759}"/>
              </a:ext>
            </a:extLst>
          </p:cNvPr>
          <p:cNvSpPr/>
          <p:nvPr/>
        </p:nvSpPr>
        <p:spPr>
          <a:xfrm>
            <a:off x="5105640" y="5436965"/>
            <a:ext cx="1567077" cy="6354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n w="0"/>
                <a:solidFill>
                  <a:schemeClr val="accent4"/>
                </a:solidFill>
              </a:rPr>
              <a:t>Animation</a:t>
            </a:r>
          </a:p>
          <a:p>
            <a:pPr algn="ctr"/>
            <a:r>
              <a:rPr lang="en-US" b="1" dirty="0">
                <a:ln w="0"/>
                <a:solidFill>
                  <a:schemeClr val="accent4"/>
                </a:solidFill>
              </a:rPr>
              <a:t>Montage</a:t>
            </a:r>
          </a:p>
        </p:txBody>
      </p:sp>
      <p:cxnSp>
        <p:nvCxnSpPr>
          <p:cNvPr id="133" name="직선 화살표 연결선 81">
            <a:extLst>
              <a:ext uri="{FF2B5EF4-FFF2-40B4-BE49-F238E27FC236}">
                <a16:creationId xmlns:a16="http://schemas.microsoft.com/office/drawing/2014/main" id="{8949F523-23D1-D07A-3401-69CD547521F3}"/>
              </a:ext>
            </a:extLst>
          </p:cNvPr>
          <p:cNvCxnSpPr>
            <a:cxnSpLocks/>
          </p:cNvCxnSpPr>
          <p:nvPr/>
        </p:nvCxnSpPr>
        <p:spPr>
          <a:xfrm>
            <a:off x="5156787" y="5231954"/>
            <a:ext cx="1427079" cy="4403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23">
            <a:extLst>
              <a:ext uri="{FF2B5EF4-FFF2-40B4-BE49-F238E27FC236}">
                <a16:creationId xmlns:a16="http://schemas.microsoft.com/office/drawing/2014/main" id="{FD7B66A6-40F8-CC7B-E569-D6F3A129A295}"/>
              </a:ext>
            </a:extLst>
          </p:cNvPr>
          <p:cNvSpPr/>
          <p:nvPr/>
        </p:nvSpPr>
        <p:spPr>
          <a:xfrm>
            <a:off x="6415518" y="4741567"/>
            <a:ext cx="2061572" cy="1125627"/>
          </a:xfrm>
          <a:prstGeom prst="rect">
            <a:avLst/>
          </a:prstGeom>
          <a:noFill/>
          <a:ln w="38100">
            <a:solidFill>
              <a:srgbClr val="FFC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56156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3">
            <a:extLst>
              <a:ext uri="{FF2B5EF4-FFF2-40B4-BE49-F238E27FC236}">
                <a16:creationId xmlns:a16="http://schemas.microsoft.com/office/drawing/2014/main" id="{0F735E46-2691-BD3D-CB50-81EAA8978F09}"/>
              </a:ext>
            </a:extLst>
          </p:cNvPr>
          <p:cNvSpPr txBox="1">
            <a:spLocks/>
          </p:cNvSpPr>
          <p:nvPr/>
        </p:nvSpPr>
        <p:spPr>
          <a:xfrm>
            <a:off x="399741" y="1468890"/>
            <a:ext cx="11387097" cy="492075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800" b="1" dirty="0">
                <a:solidFill>
                  <a:schemeClr val="accent1"/>
                </a:solidFill>
              </a:rPr>
              <a:t>User Interaction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altLang="ko-KR" sz="2400" dirty="0"/>
              <a:t>Input: User Text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altLang="ko-KR" sz="2400" dirty="0"/>
              <a:t>Output: Animation Sequence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altLang="ko-KR" sz="2400" dirty="0"/>
              <a:t>Easy to use</a:t>
            </a:r>
          </a:p>
          <a:p>
            <a:r>
              <a:rPr lang="en-US" altLang="ko-KR" sz="2800" b="1" dirty="0">
                <a:solidFill>
                  <a:schemeClr val="accent1"/>
                </a:solidFill>
              </a:rPr>
              <a:t>Target Configuration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altLang="ko-KR" sz="2400" dirty="0"/>
              <a:t>Set </a:t>
            </a:r>
            <a:r>
              <a:rPr lang="en-US" altLang="ko-KR" sz="2400" dirty="0" err="1"/>
              <a:t>IKRig</a:t>
            </a:r>
            <a:r>
              <a:rPr lang="en-US" altLang="ko-KR" sz="2400" dirty="0"/>
              <a:t>, Character </a:t>
            </a:r>
          </a:p>
        </p:txBody>
      </p:sp>
      <p:sp>
        <p:nvSpPr>
          <p:cNvPr id="11" name="Title 21">
            <a:extLst>
              <a:ext uri="{FF2B5EF4-FFF2-40B4-BE49-F238E27FC236}">
                <a16:creationId xmlns:a16="http://schemas.microsoft.com/office/drawing/2014/main" id="{EF381EF5-4F20-F028-0EC0-D5D652DFB7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087" y="159157"/>
            <a:ext cx="9421177" cy="769493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Character Component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559968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3">
            <a:extLst>
              <a:ext uri="{FF2B5EF4-FFF2-40B4-BE49-F238E27FC236}">
                <a16:creationId xmlns:a16="http://schemas.microsoft.com/office/drawing/2014/main" id="{0F735E46-2691-BD3D-CB50-81EAA8978F09}"/>
              </a:ext>
            </a:extLst>
          </p:cNvPr>
          <p:cNvSpPr txBox="1">
            <a:spLocks/>
          </p:cNvSpPr>
          <p:nvPr/>
        </p:nvSpPr>
        <p:spPr>
          <a:xfrm>
            <a:off x="399741" y="1468890"/>
            <a:ext cx="11387097" cy="492075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US" altLang="ko-KR" sz="2800" b="1" dirty="0">
                <a:solidFill>
                  <a:schemeClr val="accent1"/>
                </a:solidFill>
              </a:rPr>
              <a:t>Set </a:t>
            </a:r>
            <a:r>
              <a:rPr lang="en-US" altLang="ko-KR" sz="2800" b="1" dirty="0" err="1">
                <a:solidFill>
                  <a:schemeClr val="accent1"/>
                </a:solidFill>
              </a:rPr>
              <a:t>RAGConfig</a:t>
            </a:r>
            <a:r>
              <a:rPr lang="en-US" altLang="ko-KR" sz="2800" b="1" dirty="0">
                <a:solidFill>
                  <a:schemeClr val="accent1"/>
                </a:solidFill>
              </a:rPr>
              <a:t>()</a:t>
            </a:r>
          </a:p>
          <a:p>
            <a:pPr marL="0" indent="0">
              <a:buNone/>
            </a:pPr>
            <a:r>
              <a:rPr lang="en-US" altLang="ko-KR" dirty="0"/>
              <a:t>Set target </a:t>
            </a:r>
            <a:r>
              <a:rPr lang="en-US" altLang="ko-KR" dirty="0" err="1"/>
              <a:t>IKRig</a:t>
            </a:r>
            <a:r>
              <a:rPr lang="en-US" altLang="ko-KR" dirty="0"/>
              <a:t> and Character</a:t>
            </a:r>
          </a:p>
          <a:p>
            <a:pPr marL="0" indent="0">
              <a:buNone/>
            </a:pPr>
            <a:endParaRPr lang="en-US" altLang="ko-KR" sz="3200" b="1" dirty="0">
              <a:solidFill>
                <a:schemeClr val="accent1"/>
              </a:solidFill>
            </a:endParaRPr>
          </a:p>
        </p:txBody>
      </p:sp>
      <p:sp>
        <p:nvSpPr>
          <p:cNvPr id="11" name="Title 21">
            <a:extLst>
              <a:ext uri="{FF2B5EF4-FFF2-40B4-BE49-F238E27FC236}">
                <a16:creationId xmlns:a16="http://schemas.microsoft.com/office/drawing/2014/main" id="{EF381EF5-4F20-F028-0EC0-D5D652DFB7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087" y="159157"/>
            <a:ext cx="9421177" cy="769493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Character Component</a:t>
            </a:r>
            <a:endParaRPr lang="ko-KR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86113D-C336-A48F-C8FD-78FE1EBFAF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8625" y="2706809"/>
            <a:ext cx="9829327" cy="3911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94717"/>
      </p:ext>
    </p:extLst>
  </p:cSld>
  <p:clrMapOvr>
    <a:masterClrMapping/>
  </p:clrMapOvr>
</p:sld>
</file>

<file path=ppt/theme/theme1.xml><?xml version="1.0" encoding="utf-8"?>
<a:theme xmlns:a="http://schemas.openxmlformats.org/drawingml/2006/main" name="ColorBlockVTI">
  <a:themeElements>
    <a:clrScheme name="ColorBlock Color Scheme">
      <a:dk1>
        <a:sysClr val="windowText" lastClr="000000"/>
      </a:dk1>
      <a:lt1>
        <a:sysClr val="window" lastClr="FFFFFF"/>
      </a:lt1>
      <a:dk2>
        <a:srgbClr val="002044"/>
      </a:dk2>
      <a:lt2>
        <a:srgbClr val="F5F0F3"/>
      </a:lt2>
      <a:accent1>
        <a:srgbClr val="4A41C5"/>
      </a:accent1>
      <a:accent2>
        <a:srgbClr val="37997B"/>
      </a:accent2>
      <a:accent3>
        <a:srgbClr val="17B4DF"/>
      </a:accent3>
      <a:accent4>
        <a:srgbClr val="E69500"/>
      </a:accent4>
      <a:accent5>
        <a:srgbClr val="276D77"/>
      </a:accent5>
      <a:accent6>
        <a:srgbClr val="386ECE"/>
      </a:accent6>
      <a:hlink>
        <a:srgbClr val="AF1DAF"/>
      </a:hlink>
      <a:folHlink>
        <a:srgbClr val="FE5C68"/>
      </a:folHlink>
    </a:clrScheme>
    <a:fontScheme name="Custom 1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lorBlockVTI" id="{733CB85B-8F47-42FB-9326-9FF507018D27}" vid="{069BD9C2-DF61-4F2B-A577-A59C7FC2FF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0AF0BF08-C674-44E3-8BFC-85BC65E095F1}">
  <ds:schemaRefs>
    <ds:schemaRef ds:uri="16c05727-aa75-4e4a-9b5f-8a80a1165891"/>
    <ds:schemaRef ds:uri="230e9df3-be65-4c73-a93b-d1236ebd677e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A5CCB28C-7D26-4A36-9CFC-D739C28F3D1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8757C30-AE9A-4680-90EB-19D282EC2B7C}">
  <ds:schemaRefs>
    <ds:schemaRef ds:uri="230e9df3-be65-4c73-a93b-d1236ebd677e"/>
    <ds:schemaRef ds:uri="71af3243-3dd4-4a8d-8c0d-dd76da1f02a5"/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1259</TotalTime>
  <Words>797</Words>
  <Application>Microsoft Office PowerPoint</Application>
  <PresentationFormat>Widescreen</PresentationFormat>
  <Paragraphs>286</Paragraphs>
  <Slides>21</Slides>
  <Notes>21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Avenir Next LT Pro</vt:lpstr>
      <vt:lpstr>Calibri</vt:lpstr>
      <vt:lpstr>Wingdings</vt:lpstr>
      <vt:lpstr>ColorBlockVTI</vt:lpstr>
      <vt:lpstr>UNREAL NEURAL</vt:lpstr>
      <vt:lpstr>PowerPoint Presentation</vt:lpstr>
      <vt:lpstr>PowerPoint Presentation</vt:lpstr>
      <vt:lpstr>PowerPoint Presentation</vt:lpstr>
      <vt:lpstr>PowerPoint Presentation</vt:lpstr>
      <vt:lpstr>Plugin Manager</vt:lpstr>
      <vt:lpstr>PowerPoint Presentation</vt:lpstr>
      <vt:lpstr>Character Component</vt:lpstr>
      <vt:lpstr>Character Component</vt:lpstr>
      <vt:lpstr>Character Component</vt:lpstr>
      <vt:lpstr>Character Component</vt:lpstr>
      <vt:lpstr>PowerPoint Presentation</vt:lpstr>
      <vt:lpstr>Runtime Retargeter</vt:lpstr>
      <vt:lpstr>Runtime Retargeter</vt:lpstr>
      <vt:lpstr>Runtime Retargeter</vt:lpstr>
      <vt:lpstr>Runtime Retargeter</vt:lpstr>
      <vt:lpstr>Runtime Retargeter</vt:lpstr>
      <vt:lpstr>Runtime Retargeter</vt:lpstr>
      <vt:lpstr>PowerPoint Presentation</vt:lpstr>
      <vt:lpstr>Augmentation Result</vt:lpstr>
      <vt:lpstr>Augmentation Result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UNREAL NEURAL</dc:title>
  <dc:creator>조용현</dc:creator>
  <cp:lastModifiedBy>조용현</cp:lastModifiedBy>
  <cp:revision>29</cp:revision>
  <dcterms:created xsi:type="dcterms:W3CDTF">2023-04-20T23:07:26Z</dcterms:created>
  <dcterms:modified xsi:type="dcterms:W3CDTF">2023-06-02T03:43:46Z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